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6858000" cx="12192000"/>
  <p:notesSz cx="6858000" cy="9144000"/>
  <p:embeddedFontLst>
    <p:embeddedFont>
      <p:font typeface="Corbel"/>
      <p:regular r:id="rId40"/>
      <p:bold r:id="rId41"/>
      <p:italic r:id="rId42"/>
      <p:boldItalic r:id="rId43"/>
    </p:embeddedFont>
    <p:embeddedFont>
      <p:font typeface="Comfortaa"/>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6" roundtripDataSignature="AMtx7mg3LSXIRer3UgzDuz/Zr3yg3l0qO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0" name="Bernice McKee"/>
  <p:cmAuthor clrIdx="1" id="1" initials="" lastIdx="1" name="Claudia Lafferty"/>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orbel-regular.fntdata"/><Relationship Id="rId20" Type="http://schemas.openxmlformats.org/officeDocument/2006/relationships/slide" Target="slides/slide14.xml"/><Relationship Id="rId42" Type="http://schemas.openxmlformats.org/officeDocument/2006/relationships/font" Target="fonts/Corbel-italic.fntdata"/><Relationship Id="rId41" Type="http://schemas.openxmlformats.org/officeDocument/2006/relationships/font" Target="fonts/Corbel-bold.fntdata"/><Relationship Id="rId22" Type="http://schemas.openxmlformats.org/officeDocument/2006/relationships/slide" Target="slides/slide16.xml"/><Relationship Id="rId44" Type="http://schemas.openxmlformats.org/officeDocument/2006/relationships/font" Target="fonts/Comfortaa-regular.fntdata"/><Relationship Id="rId21" Type="http://schemas.openxmlformats.org/officeDocument/2006/relationships/slide" Target="slides/slide15.xml"/><Relationship Id="rId43" Type="http://schemas.openxmlformats.org/officeDocument/2006/relationships/font" Target="fonts/Corbel-boldItalic.fntdata"/><Relationship Id="rId24" Type="http://schemas.openxmlformats.org/officeDocument/2006/relationships/slide" Target="slides/slide18.xml"/><Relationship Id="rId46" Type="http://customschemas.google.com/relationships/presentationmetadata" Target="metadata"/><Relationship Id="rId23" Type="http://schemas.openxmlformats.org/officeDocument/2006/relationships/slide" Target="slides/slide17.xml"/><Relationship Id="rId45" Type="http://schemas.openxmlformats.org/officeDocument/2006/relationships/font" Target="fonts/Comfortaa-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9-05T06:50:03.722">
    <p:pos x="0" y="2923"/>
    <p:text>Ensure correct year</p:text>
    <p:extLst>
      <p:ext uri="{C676402C-5697-4E1C-873F-D02D1690AC5C}">
        <p15:threadingInfo timeZoneBias="0"/>
      </p:ext>
      <p:ext uri="http://customooxmlschemas.google.com/">
        <go:slidesCustomData xmlns:go="http://customooxmlschemas.google.com/" commentPostId="AAABqmbLLwc"/>
      </p:ext>
    </p:extLst>
  </p:cm>
  <p:cm authorId="0" idx="2" dt="2025-09-05T06:49:54.432">
    <p:pos x="1917" y="1291"/>
    <p:text>Add centre name</p:text>
    <p:extLst>
      <p:ext uri="{C676402C-5697-4E1C-873F-D02D1690AC5C}">
        <p15:threadingInfo timeZoneBias="0"/>
      </p:ext>
      <p:ext uri="http://customooxmlschemas.google.com/">
        <go:slidesCustomData xmlns:go="http://customooxmlschemas.google.com/" commentPostId="AAABqmbLLwY"/>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5-09-05T06:50:59.748">
    <p:pos x="47" y="634"/>
    <p:text>Add correct centre principal phone number (not personal number)</p:text>
    <p:extLst>
      <p:ext uri="{C676402C-5697-4E1C-873F-D02D1690AC5C}">
        <p15:threadingInfo timeZoneBias="0"/>
      </p:ext>
      <p:ext uri="http://customooxmlschemas.google.com/">
        <go:slidesCustomData xmlns:go="http://customooxmlschemas.google.com/" commentPostId="AAABqmbLLwk"/>
      </p:ext>
    </p:extLst>
  </p:cm>
  <p:cm authorId="0" idx="4" dt="2025-09-05T06:50:31.168">
    <p:pos x="47" y="734"/>
    <p:text>Add correct centre principal email address</p:text>
    <p:extLst>
      <p:ext uri="{C676402C-5697-4E1C-873F-D02D1690AC5C}">
        <p15:threadingInfo timeZoneBias="0"/>
      </p:ext>
      <p:ext uri="http://customooxmlschemas.google.com/">
        <go:slidesCustomData xmlns:go="http://customooxmlschemas.google.com/" commentPostId="AAABqmbLLwg"/>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5-09-05T06:53:39.499">
    <p:pos x="261" y="153"/>
    <p:text>Ensure the information is correct and up to date for 2026, for your centre.</p:text>
    <p:extLst>
      <p:ext uri="{C676402C-5697-4E1C-873F-D02D1690AC5C}">
        <p15:threadingInfo timeZoneBias="0"/>
      </p:ext>
      <p:ext uri="http://customooxmlschemas.google.com/">
        <go:slidesCustomData xmlns:go="http://customooxmlschemas.google.com/" commentPostId="AAABqmbLLwo"/>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5-09-05T07:20:02.453">
    <p:pos x="34" y="398"/>
    <p:text>Add centre and age group specific tabbie numbers and gmail addresses</p:text>
    <p:extLst>
      <p:ext uri="{C676402C-5697-4E1C-873F-D02D1690AC5C}">
        <p15:threadingInfo timeZoneBias="0"/>
      </p:ext>
      <p:ext uri="http://customooxmlschemas.google.com/">
        <go:slidesCustomData xmlns:go="http://customooxmlschemas.google.com/" commentPostId="AAABqmbLLww"/>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5-09-05T07:29:56.023">
    <p:pos x="57" y="604"/>
    <p:text>Double check this is correct for your centre</p:text>
    <p:extLst>
      <p:ext uri="{C676402C-5697-4E1C-873F-D02D1690AC5C}">
        <p15:threadingInfo timeZoneBias="0"/>
      </p:ext>
      <p:ext uri="http://customooxmlschemas.google.com/">
        <go:slidesCustomData xmlns:go="http://customooxmlschemas.google.com/" commentPostId="AAABqmbLLw0"/>
      </p:ext>
    </p:extLst>
  </p:cm>
  <p:cm authorId="0" idx="8" dt="2025-09-05T07:30:30.546">
    <p:pos x="57" y="704"/>
    <p:text>Check this for your centre, add aftercare, if this is a service at your centre, as well as highlight the additional cost involved, and times</p:text>
    <p:extLst>
      <p:ext uri="{C676402C-5697-4E1C-873F-D02D1690AC5C}">
        <p15:threadingInfo timeZoneBias="0"/>
      </p:ext>
      <p:ext uri="http://customooxmlschemas.google.com/">
        <go:slidesCustomData xmlns:go="http://customooxmlschemas.google.com/" commentPostId="AAABqmbLLw4"/>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5-10-10T10:52:42.305">
    <p:pos x="113" y="141"/>
    <p:text>@meg@earlybirdeducare.co.za @bernice@earlybirdeducare.co.za We need to address food being sent home, food storage and food wastage.</p:text>
    <p:extLst>
      <p:ext uri="{C676402C-5697-4E1C-873F-D02D1690AC5C}">
        <p15:threadingInfo timeZoneBias="0"/>
      </p:ext>
      <p:ext uri="http://customooxmlschemas.google.com/">
        <go:slidesCustomData xmlns:go="http://customooxmlschemas.google.com/" commentPostId="AAABsCXrhl4"/>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5-09-05T07:53:29.669">
    <p:pos x="197" y="672"/>
    <p:text>Add centre name and correct operating hours</p:text>
    <p:extLst>
      <p:ext uri="{C676402C-5697-4E1C-873F-D02D1690AC5C}">
        <p15:threadingInfo timeZoneBias="0"/>
      </p:ext>
      <p:ext uri="http://customooxmlschemas.google.com/">
        <go:slidesCustomData xmlns:go="http://customooxmlschemas.google.com/" commentPostId="AAABqmbLLw8"/>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5-09-05T08:05:44.638">
    <p:pos x="177" y="1124"/>
    <p:text>Ensure this is correct for your centre</p:text>
    <p:extLst>
      <p:ext uri="{C676402C-5697-4E1C-873F-D02D1690AC5C}">
        <p15:threadingInfo timeZoneBias="0"/>
      </p:ext>
      <p:ext uri="http://customooxmlschemas.google.com/">
        <go:slidesCustomData xmlns:go="http://customooxmlschemas.google.com/" commentPostId="AAABqmbLLx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orbel"/>
                <a:ea typeface="Corbel"/>
                <a:cs typeface="Corbel"/>
                <a:sym typeface="Corbel"/>
              </a:rPr>
              <a:t>‹#›</a:t>
            </a:fld>
            <a:endParaRPr b="0" i="0" sz="1200" u="none" cap="none" strike="noStrike">
              <a:solidFill>
                <a:schemeClr val="dk1"/>
              </a:solidFill>
              <a:latin typeface="Corbel"/>
              <a:ea typeface="Corbel"/>
              <a:cs typeface="Corbel"/>
              <a:sym typeface="Corbe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 name="Google Shape;5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05c158a2a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g305c158a2a0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010b37b9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3010b37b9af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010b37b9a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3010b37b9af_0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010b37b9af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3010b37b9af_0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993d227e7a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3993d227e7a_0_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010b37b9af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3010b37b9af_0_1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fcf1ba85e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g2fcf1ba85e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8084f7b115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 name="Google Shape;205;g38084f7b115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7d794c88b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 name="Google Shape;211;g37d794c88b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8084f7b115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 name="Google Shape;217;g38084f7b115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05c158a2a0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 name="Google Shape;61;g305c158a2a0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010b37b9af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3010b37b9af_0_7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Extra clothes are important, Accidents happen.</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010b37b9af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3010b37b9af_0_3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010b37b9af_0_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3010b37b9af_0_4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08e2e0dd4b_0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g308e2e0dd4b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0" name="Google Shape;26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010b37b9af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3010b37b9af_0_5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Ongoing observation </a:t>
            </a:r>
            <a:endParaRPr/>
          </a:p>
          <a:p>
            <a:pPr indent="0" lvl="0" marL="0" rtl="0" algn="l">
              <a:lnSpc>
                <a:spcPct val="100000"/>
              </a:lnSpc>
              <a:spcBef>
                <a:spcPts val="0"/>
              </a:spcBef>
              <a:spcAft>
                <a:spcPts val="0"/>
              </a:spcAft>
              <a:buSzPts val="1400"/>
              <a:buNone/>
            </a:pPr>
            <a:r>
              <a:rPr lang="en-US"/>
              <a:t>I can Weeks - 4 per year, benchmark </a:t>
            </a:r>
            <a:endParaRPr/>
          </a:p>
          <a:p>
            <a:pPr indent="0" lvl="0" marL="0" rtl="0" algn="l">
              <a:lnSpc>
                <a:spcPct val="100000"/>
              </a:lnSpc>
              <a:spcBef>
                <a:spcPts val="0"/>
              </a:spcBef>
              <a:spcAft>
                <a:spcPts val="0"/>
              </a:spcAft>
              <a:buSzPts val="1400"/>
              <a:buNone/>
            </a:pPr>
            <a:r>
              <a:rPr lang="en-US"/>
              <a:t>23 ODLS that we work with - this is the milestones in which we follow for our observations.</a:t>
            </a:r>
            <a:endParaRPr/>
          </a:p>
          <a:p>
            <a:pPr indent="0" lvl="0" marL="0" rtl="0" algn="l">
              <a:lnSpc>
                <a:spcPct val="100000"/>
              </a:lnSpc>
              <a:spcBef>
                <a:spcPts val="0"/>
              </a:spcBef>
              <a:spcAft>
                <a:spcPts val="0"/>
              </a:spcAft>
              <a:buSzPts val="1400"/>
              <a:buNone/>
            </a:pPr>
            <a:r>
              <a:rPr lang="en-US"/>
              <a:t>Reports twice a year and one on one feedback twice a year.</a:t>
            </a:r>
            <a:endParaRPr/>
          </a:p>
          <a:p>
            <a:pPr indent="0" lvl="0" marL="0" rtl="0" algn="l">
              <a:lnSpc>
                <a:spcPct val="100000"/>
              </a:lnSpc>
              <a:spcBef>
                <a:spcPts val="0"/>
              </a:spcBef>
              <a:spcAft>
                <a:spcPts val="0"/>
              </a:spcAft>
              <a:buSzPts val="1400"/>
              <a:buNone/>
            </a:pPr>
            <a:r>
              <a:rPr lang="en-US"/>
              <a:t>Fundamentals</a:t>
            </a:r>
            <a:endParaRPr/>
          </a:p>
          <a:p>
            <a:pPr indent="0" lvl="0" marL="0" rtl="0" algn="l">
              <a:lnSpc>
                <a:spcPct val="100000"/>
              </a:lnSpc>
              <a:spcBef>
                <a:spcPts val="0"/>
              </a:spcBef>
              <a:spcAft>
                <a:spcPts val="0"/>
              </a:spcAft>
              <a:buSzPts val="1400"/>
              <a:buNone/>
            </a:pPr>
            <a:r>
              <a:rPr lang="en-US"/>
              <a:t>Scaffolding and extension</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starts with a two week observation when we have any concerns, parents will be informed and we will start the process of extra support in centre and home then possible reach out for assessment and therapies if needed. </a:t>
            </a:r>
            <a:endParaRPr/>
          </a:p>
          <a:p>
            <a:pPr indent="0" lvl="0" marL="0" rtl="0" algn="l">
              <a:lnSpc>
                <a:spcPct val="100000"/>
              </a:lnSpc>
              <a:spcBef>
                <a:spcPts val="0"/>
              </a:spcBef>
              <a:spcAft>
                <a:spcPts val="0"/>
              </a:spcAft>
              <a:buSzPts val="1400"/>
              <a:buNone/>
            </a:pPr>
            <a:r>
              <a:rPr lang="en-US"/>
              <a:t>We want to help and provide as much possible support as we can and we do expect parents to also do their part. </a:t>
            </a:r>
            <a:endParaRPr/>
          </a:p>
        </p:txBody>
      </p:sp>
      <p:sp>
        <p:nvSpPr>
          <p:cNvPr id="277" name="Google Shape;277;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010b37b9af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3010b37b9af_0_3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2ccc6d7b2a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g32ccc6d7b2a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05c158a2a0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 name="Google Shape;69;g305c158a2a0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 morning bottles , dont want to eat breakfast</a:t>
            </a:r>
            <a:endParaRPr/>
          </a:p>
          <a:p>
            <a:pPr indent="0" lvl="0" marL="0" rtl="0" algn="l">
              <a:lnSpc>
                <a:spcPct val="100000"/>
              </a:lnSpc>
              <a:spcBef>
                <a:spcPts val="0"/>
              </a:spcBef>
              <a:spcAft>
                <a:spcPts val="0"/>
              </a:spcAft>
              <a:buSzPts val="1400"/>
              <a:buNone/>
            </a:pPr>
            <a:r>
              <a:rPr lang="en-US"/>
              <a:t>We need to wean off bottles - only for bed time due to speech development</a:t>
            </a:r>
            <a:endParaRPr/>
          </a:p>
          <a:p>
            <a:pPr indent="0" lvl="0" marL="0" rtl="0" algn="l">
              <a:lnSpc>
                <a:spcPct val="100000"/>
              </a:lnSpc>
              <a:spcBef>
                <a:spcPts val="0"/>
              </a:spcBef>
              <a:spcAft>
                <a:spcPts val="0"/>
              </a:spcAft>
              <a:buSzPts val="1400"/>
              <a:buNone/>
            </a:pPr>
            <a:r>
              <a:rPr lang="en-US"/>
              <a:t>Dummies need to go</a:t>
            </a:r>
            <a:endParaRPr/>
          </a:p>
          <a:p>
            <a:pPr indent="0" lvl="0" marL="0" rtl="0" algn="l">
              <a:lnSpc>
                <a:spcPct val="100000"/>
              </a:lnSpc>
              <a:spcBef>
                <a:spcPts val="0"/>
              </a:spcBef>
              <a:spcAft>
                <a:spcPts val="0"/>
              </a:spcAft>
              <a:buSzPts val="1400"/>
              <a:buNone/>
            </a:pPr>
            <a:r>
              <a:rPr lang="en-US"/>
              <a:t>Eating is a social event.</a:t>
            </a:r>
            <a:endParaRPr/>
          </a:p>
        </p:txBody>
      </p:sp>
      <p:sp>
        <p:nvSpPr>
          <p:cNvPr id="312" name="Google Shape;312;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2ccc6d7b2a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Allergies</a:t>
            </a:r>
            <a:endParaRPr/>
          </a:p>
          <a:p>
            <a:pPr indent="0" lvl="0" marL="0" rtl="0" algn="l">
              <a:lnSpc>
                <a:spcPct val="100000"/>
              </a:lnSpc>
              <a:spcBef>
                <a:spcPts val="0"/>
              </a:spcBef>
              <a:spcAft>
                <a:spcPts val="0"/>
              </a:spcAft>
              <a:buSzPts val="1400"/>
              <a:buNone/>
            </a:pPr>
            <a:r>
              <a:rPr lang="en-US"/>
              <a:t>Dietary requirements</a:t>
            </a:r>
            <a:endParaRPr/>
          </a:p>
          <a:p>
            <a:pPr indent="0" lvl="0" marL="0" rtl="0" algn="l">
              <a:lnSpc>
                <a:spcPct val="100000"/>
              </a:lnSpc>
              <a:spcBef>
                <a:spcPts val="0"/>
              </a:spcBef>
              <a:spcAft>
                <a:spcPts val="0"/>
              </a:spcAft>
              <a:buSzPts val="1400"/>
              <a:buNone/>
            </a:pPr>
            <a:r>
              <a:rPr lang="en-US"/>
              <a:t>Medication</a:t>
            </a:r>
            <a:endParaRPr/>
          </a:p>
        </p:txBody>
      </p:sp>
      <p:sp>
        <p:nvSpPr>
          <p:cNvPr id="325" name="Google Shape;325;g32ccc6d7b2a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010b37b9af_0_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3010b37b9af_0_6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08e2e0dd4b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308e2e0dd4b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g308e2e0dd4b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2ccc6d7b2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 name="Google Shape;78;g32ccc6d7b2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05c158a2a0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 name="Google Shape;85;g305c158a2a0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2ccc6d7b2a_0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 name="Google Shape;92;g32ccc6d7b2a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2ccc6d7b2a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g32ccc6d7b2a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0103e1b730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30103e1b730_1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9.png"/><Relationship Id="rId8"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showMasterSp="0">
  <p:cSld name="Main point">
    <p:bg>
      <p:bgPr>
        <a:solidFill>
          <a:schemeClr val="lt1"/>
        </a:solidFill>
      </p:bgPr>
    </p:bg>
    <p:spTree>
      <p:nvGrpSpPr>
        <p:cNvPr id="15" name="Shape 15"/>
        <p:cNvGrpSpPr/>
        <p:nvPr/>
      </p:nvGrpSpPr>
      <p:grpSpPr>
        <a:xfrm>
          <a:off x="0" y="0"/>
          <a:ext cx="0" cy="0"/>
          <a:chOff x="0" y="0"/>
          <a:chExt cx="0" cy="0"/>
        </a:xfrm>
      </p:grpSpPr>
      <p:pic>
        <p:nvPicPr>
          <p:cNvPr id="16" name="Google Shape;16;p35"/>
          <p:cNvPicPr preferRelativeResize="0"/>
          <p:nvPr/>
        </p:nvPicPr>
        <p:blipFill rotWithShape="1">
          <a:blip r:embed="rId2">
            <a:alphaModFix/>
          </a:blip>
          <a:srcRect b="0" l="0" r="0" t="0"/>
          <a:stretch/>
        </p:blipFill>
        <p:spPr>
          <a:xfrm flipH="1">
            <a:off x="6377028" y="3338262"/>
            <a:ext cx="688779" cy="815041"/>
          </a:xfrm>
          <a:prstGeom prst="rect">
            <a:avLst/>
          </a:prstGeom>
          <a:noFill/>
          <a:ln>
            <a:noFill/>
          </a:ln>
        </p:spPr>
      </p:pic>
      <p:cxnSp>
        <p:nvCxnSpPr>
          <p:cNvPr id="17" name="Google Shape;17;p35"/>
          <p:cNvCxnSpPr/>
          <p:nvPr/>
        </p:nvCxnSpPr>
        <p:spPr>
          <a:xfrm>
            <a:off x="998483" y="4156434"/>
            <a:ext cx="10076137" cy="0"/>
          </a:xfrm>
          <a:prstGeom prst="straightConnector1">
            <a:avLst/>
          </a:prstGeom>
          <a:noFill/>
          <a:ln cap="flat" cmpd="sng" w="38100">
            <a:solidFill>
              <a:srgbClr val="FCBF2B"/>
            </a:solidFill>
            <a:prstDash val="solid"/>
            <a:round/>
            <a:headEnd len="sm" w="sm" type="none"/>
            <a:tailEnd len="sm" w="sm" type="none"/>
          </a:ln>
        </p:spPr>
      </p:cxnSp>
      <p:sp>
        <p:nvSpPr>
          <p:cNvPr id="18" name="Google Shape;18;p35"/>
          <p:cNvSpPr txBox="1"/>
          <p:nvPr>
            <p:ph type="title"/>
          </p:nvPr>
        </p:nvSpPr>
        <p:spPr>
          <a:xfrm>
            <a:off x="1" y="4576459"/>
            <a:ext cx="12191999" cy="1642421"/>
          </a:xfrm>
          <a:prstGeom prst="rect">
            <a:avLst/>
          </a:prstGeom>
          <a:solidFill>
            <a:schemeClr val="accent2"/>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800"/>
              <a:buNone/>
              <a:defRPr sz="4000">
                <a:solidFill>
                  <a:schemeClr val="lt1"/>
                </a:solidFill>
              </a:defRPr>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pic>
        <p:nvPicPr>
          <p:cNvPr id="19" name="Google Shape;19;p35"/>
          <p:cNvPicPr preferRelativeResize="0"/>
          <p:nvPr/>
        </p:nvPicPr>
        <p:blipFill rotWithShape="1">
          <a:blip r:embed="rId3">
            <a:alphaModFix/>
          </a:blip>
          <a:srcRect b="0" l="0" r="0" t="0"/>
          <a:stretch/>
        </p:blipFill>
        <p:spPr>
          <a:xfrm>
            <a:off x="3111225" y="3423539"/>
            <a:ext cx="684451" cy="717045"/>
          </a:xfrm>
          <a:prstGeom prst="rect">
            <a:avLst/>
          </a:prstGeom>
          <a:noFill/>
          <a:ln>
            <a:noFill/>
          </a:ln>
        </p:spPr>
      </p:pic>
      <p:pic>
        <p:nvPicPr>
          <p:cNvPr id="20" name="Google Shape;20;p35"/>
          <p:cNvPicPr preferRelativeResize="0"/>
          <p:nvPr/>
        </p:nvPicPr>
        <p:blipFill rotWithShape="1">
          <a:blip r:embed="rId4">
            <a:alphaModFix/>
          </a:blip>
          <a:srcRect b="0" l="0" r="0" t="53962"/>
          <a:stretch/>
        </p:blipFill>
        <p:spPr>
          <a:xfrm>
            <a:off x="3111225" y="613467"/>
            <a:ext cx="5485426" cy="1472908"/>
          </a:xfrm>
          <a:prstGeom prst="rect">
            <a:avLst/>
          </a:prstGeom>
          <a:noFill/>
          <a:ln>
            <a:noFill/>
          </a:ln>
        </p:spPr>
      </p:pic>
      <p:pic>
        <p:nvPicPr>
          <p:cNvPr id="21" name="Google Shape;21;p35"/>
          <p:cNvPicPr preferRelativeResize="0"/>
          <p:nvPr/>
        </p:nvPicPr>
        <p:blipFill rotWithShape="1">
          <a:blip r:embed="rId5">
            <a:alphaModFix/>
          </a:blip>
          <a:srcRect b="0" l="0" r="0" t="0"/>
          <a:stretch/>
        </p:blipFill>
        <p:spPr>
          <a:xfrm rot="622887">
            <a:off x="1541560" y="3397641"/>
            <a:ext cx="808531" cy="808531"/>
          </a:xfrm>
          <a:prstGeom prst="rect">
            <a:avLst/>
          </a:prstGeom>
          <a:noFill/>
          <a:ln>
            <a:noFill/>
          </a:ln>
        </p:spPr>
      </p:pic>
      <p:pic>
        <p:nvPicPr>
          <p:cNvPr id="22" name="Google Shape;22;p35"/>
          <p:cNvPicPr preferRelativeResize="0"/>
          <p:nvPr/>
        </p:nvPicPr>
        <p:blipFill rotWithShape="1">
          <a:blip r:embed="rId6">
            <a:alphaModFix/>
          </a:blip>
          <a:srcRect b="0" l="0" r="0" t="0"/>
          <a:stretch/>
        </p:blipFill>
        <p:spPr>
          <a:xfrm>
            <a:off x="4641660" y="3312734"/>
            <a:ext cx="889384" cy="889384"/>
          </a:xfrm>
          <a:prstGeom prst="rect">
            <a:avLst/>
          </a:prstGeom>
          <a:noFill/>
          <a:ln>
            <a:noFill/>
          </a:ln>
        </p:spPr>
      </p:pic>
      <p:pic>
        <p:nvPicPr>
          <p:cNvPr id="23" name="Google Shape;23;p35"/>
          <p:cNvPicPr preferRelativeResize="0"/>
          <p:nvPr/>
        </p:nvPicPr>
        <p:blipFill rotWithShape="1">
          <a:blip r:embed="rId7">
            <a:alphaModFix/>
          </a:blip>
          <a:srcRect b="0" l="0" r="0" t="0"/>
          <a:stretch/>
        </p:blipFill>
        <p:spPr>
          <a:xfrm>
            <a:off x="7719302" y="3297979"/>
            <a:ext cx="1168060" cy="1060599"/>
          </a:xfrm>
          <a:prstGeom prst="rect">
            <a:avLst/>
          </a:prstGeom>
          <a:noFill/>
          <a:ln>
            <a:noFill/>
          </a:ln>
        </p:spPr>
      </p:pic>
      <p:pic>
        <p:nvPicPr>
          <p:cNvPr id="24" name="Google Shape;24;p35"/>
          <p:cNvPicPr preferRelativeResize="0"/>
          <p:nvPr/>
        </p:nvPicPr>
        <p:blipFill rotWithShape="1">
          <a:blip r:embed="rId8">
            <a:alphaModFix/>
          </a:blip>
          <a:srcRect b="0" l="0" r="0" t="0"/>
          <a:stretch/>
        </p:blipFill>
        <p:spPr>
          <a:xfrm flipH="1">
            <a:off x="9549699" y="3514660"/>
            <a:ext cx="693555" cy="612711"/>
          </a:xfrm>
          <a:prstGeom prst="rect">
            <a:avLst/>
          </a:prstGeom>
          <a:noFill/>
          <a:ln>
            <a:noFill/>
          </a:ln>
        </p:spPr>
      </p:pic>
      <p:sp>
        <p:nvSpPr>
          <p:cNvPr id="25" name="Google Shape;25;p3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27"/>
          <p:cNvSpPr txBox="1"/>
          <p:nvPr>
            <p:ph type="title"/>
          </p:nvPr>
        </p:nvSpPr>
        <p:spPr>
          <a:xfrm>
            <a:off x="313999" y="225668"/>
            <a:ext cx="11415357" cy="573705"/>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27"/>
          <p:cNvSpPr txBox="1"/>
          <p:nvPr>
            <p:ph idx="1" type="body"/>
          </p:nvPr>
        </p:nvSpPr>
        <p:spPr>
          <a:xfrm>
            <a:off x="312057" y="1206433"/>
            <a:ext cx="11415356" cy="3157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2133"/>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
        <p:nvSpPr>
          <p:cNvPr id="29" name="Google Shape;29;p27"/>
          <p:cNvSpPr txBox="1"/>
          <p:nvPr>
            <p:ph idx="12" type="sldNum"/>
          </p:nvPr>
        </p:nvSpPr>
        <p:spPr>
          <a:xfrm>
            <a:off x="11460400" y="6413566"/>
            <a:ext cx="731600" cy="5248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1pPr>
            <a:lvl2pPr indent="0" lvl="1"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2pPr>
            <a:lvl3pPr indent="0" lvl="2"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3pPr>
            <a:lvl4pPr indent="0" lvl="3"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4pPr>
            <a:lvl5pPr indent="0" lvl="4"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5pPr>
            <a:lvl6pPr indent="0" lvl="5"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6pPr>
            <a:lvl7pPr indent="0" lvl="6"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7pPr>
            <a:lvl8pPr indent="0" lvl="7"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8pPr>
            <a:lvl9pPr indent="0" lvl="8"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cxnSp>
        <p:nvCxnSpPr>
          <p:cNvPr id="30" name="Google Shape;30;p27"/>
          <p:cNvCxnSpPr/>
          <p:nvPr/>
        </p:nvCxnSpPr>
        <p:spPr>
          <a:xfrm>
            <a:off x="312057" y="805542"/>
            <a:ext cx="11415356" cy="0"/>
          </a:xfrm>
          <a:prstGeom prst="straightConnector1">
            <a:avLst/>
          </a:prstGeom>
          <a:noFill/>
          <a:ln cap="flat" cmpd="sng" w="38100">
            <a:solidFill>
              <a:srgbClr val="FCBF2B"/>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 name="Shape 31"/>
        <p:cNvGrpSpPr/>
        <p:nvPr/>
      </p:nvGrpSpPr>
      <p:grpSpPr>
        <a:xfrm>
          <a:off x="0" y="0"/>
          <a:ext cx="0" cy="0"/>
          <a:chOff x="0" y="0"/>
          <a:chExt cx="0" cy="0"/>
        </a:xfrm>
      </p:grpSpPr>
      <p:sp>
        <p:nvSpPr>
          <p:cNvPr id="32" name="Google Shape;32;g30103e1b730_1_69"/>
          <p:cNvSpPr txBox="1"/>
          <p:nvPr>
            <p:ph type="ctrTitle"/>
          </p:nvPr>
        </p:nvSpPr>
        <p:spPr>
          <a:xfrm>
            <a:off x="415611" y="992767"/>
            <a:ext cx="11360700" cy="2736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33" name="Google Shape;33;g30103e1b730_1_69"/>
          <p:cNvSpPr txBox="1"/>
          <p:nvPr>
            <p:ph idx="1" type="subTitle"/>
          </p:nvPr>
        </p:nvSpPr>
        <p:spPr>
          <a:xfrm>
            <a:off x="415600" y="3778833"/>
            <a:ext cx="11360700" cy="1056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700"/>
              <a:buFont typeface="Comfortaa"/>
              <a:buNone/>
              <a:defRPr sz="3700">
                <a:latin typeface="Comfortaa"/>
                <a:ea typeface="Comfortaa"/>
                <a:cs typeface="Comfortaa"/>
                <a:sym typeface="Comfortaa"/>
              </a:defRPr>
            </a:lvl1pPr>
            <a:lvl2pPr lvl="1" algn="ctr">
              <a:lnSpc>
                <a:spcPct val="100000"/>
              </a:lnSpc>
              <a:spcBef>
                <a:spcPts val="1600"/>
              </a:spcBef>
              <a:spcAft>
                <a:spcPts val="0"/>
              </a:spcAft>
              <a:buSzPts val="3700"/>
              <a:buFont typeface="Comfortaa"/>
              <a:buNone/>
              <a:defRPr sz="3700">
                <a:latin typeface="Comfortaa"/>
                <a:ea typeface="Comfortaa"/>
                <a:cs typeface="Comfortaa"/>
                <a:sym typeface="Comfortaa"/>
              </a:defRPr>
            </a:lvl2pPr>
            <a:lvl3pPr lvl="2" algn="ctr">
              <a:lnSpc>
                <a:spcPct val="100000"/>
              </a:lnSpc>
              <a:spcBef>
                <a:spcPts val="1600"/>
              </a:spcBef>
              <a:spcAft>
                <a:spcPts val="0"/>
              </a:spcAft>
              <a:buSzPts val="3700"/>
              <a:buFont typeface="Comfortaa"/>
              <a:buNone/>
              <a:defRPr sz="3700">
                <a:latin typeface="Comfortaa"/>
                <a:ea typeface="Comfortaa"/>
                <a:cs typeface="Comfortaa"/>
                <a:sym typeface="Comfortaa"/>
              </a:defRPr>
            </a:lvl3pPr>
            <a:lvl4pPr lvl="3" algn="ctr">
              <a:lnSpc>
                <a:spcPct val="100000"/>
              </a:lnSpc>
              <a:spcBef>
                <a:spcPts val="1600"/>
              </a:spcBef>
              <a:spcAft>
                <a:spcPts val="0"/>
              </a:spcAft>
              <a:buSzPts val="3700"/>
              <a:buFont typeface="Comfortaa"/>
              <a:buNone/>
              <a:defRPr sz="3700">
                <a:latin typeface="Comfortaa"/>
                <a:ea typeface="Comfortaa"/>
                <a:cs typeface="Comfortaa"/>
                <a:sym typeface="Comfortaa"/>
              </a:defRPr>
            </a:lvl4pPr>
            <a:lvl5pPr lvl="4" algn="ctr">
              <a:lnSpc>
                <a:spcPct val="100000"/>
              </a:lnSpc>
              <a:spcBef>
                <a:spcPts val="1600"/>
              </a:spcBef>
              <a:spcAft>
                <a:spcPts val="0"/>
              </a:spcAft>
              <a:buSzPts val="3700"/>
              <a:buFont typeface="Comfortaa"/>
              <a:buNone/>
              <a:defRPr sz="3700">
                <a:latin typeface="Comfortaa"/>
                <a:ea typeface="Comfortaa"/>
                <a:cs typeface="Comfortaa"/>
                <a:sym typeface="Comfortaa"/>
              </a:defRPr>
            </a:lvl5pPr>
            <a:lvl6pPr lvl="5" algn="ctr">
              <a:lnSpc>
                <a:spcPct val="100000"/>
              </a:lnSpc>
              <a:spcBef>
                <a:spcPts val="1600"/>
              </a:spcBef>
              <a:spcAft>
                <a:spcPts val="0"/>
              </a:spcAft>
              <a:buSzPts val="3700"/>
              <a:buFont typeface="Comfortaa"/>
              <a:buNone/>
              <a:defRPr sz="3700">
                <a:latin typeface="Comfortaa"/>
                <a:ea typeface="Comfortaa"/>
                <a:cs typeface="Comfortaa"/>
                <a:sym typeface="Comfortaa"/>
              </a:defRPr>
            </a:lvl6pPr>
            <a:lvl7pPr lvl="6" algn="ctr">
              <a:lnSpc>
                <a:spcPct val="100000"/>
              </a:lnSpc>
              <a:spcBef>
                <a:spcPts val="1600"/>
              </a:spcBef>
              <a:spcAft>
                <a:spcPts val="0"/>
              </a:spcAft>
              <a:buSzPts val="3700"/>
              <a:buFont typeface="Comfortaa"/>
              <a:buNone/>
              <a:defRPr sz="3700">
                <a:latin typeface="Comfortaa"/>
                <a:ea typeface="Comfortaa"/>
                <a:cs typeface="Comfortaa"/>
                <a:sym typeface="Comfortaa"/>
              </a:defRPr>
            </a:lvl7pPr>
            <a:lvl8pPr lvl="7" algn="ctr">
              <a:lnSpc>
                <a:spcPct val="100000"/>
              </a:lnSpc>
              <a:spcBef>
                <a:spcPts val="1600"/>
              </a:spcBef>
              <a:spcAft>
                <a:spcPts val="0"/>
              </a:spcAft>
              <a:buSzPts val="3700"/>
              <a:buFont typeface="Comfortaa"/>
              <a:buNone/>
              <a:defRPr sz="3700">
                <a:latin typeface="Comfortaa"/>
                <a:ea typeface="Comfortaa"/>
                <a:cs typeface="Comfortaa"/>
                <a:sym typeface="Comfortaa"/>
              </a:defRPr>
            </a:lvl8pPr>
            <a:lvl9pPr lvl="8" algn="ctr">
              <a:lnSpc>
                <a:spcPct val="100000"/>
              </a:lnSpc>
              <a:spcBef>
                <a:spcPts val="1600"/>
              </a:spcBef>
              <a:spcAft>
                <a:spcPts val="0"/>
              </a:spcAft>
              <a:buSzPts val="3700"/>
              <a:buFont typeface="Comfortaa"/>
              <a:buNone/>
              <a:defRPr sz="3700">
                <a:latin typeface="Comfortaa"/>
                <a:ea typeface="Comfortaa"/>
                <a:cs typeface="Comfortaa"/>
                <a:sym typeface="Comfortaa"/>
              </a:defRPr>
            </a:lvl9pPr>
          </a:lstStyle>
          <a:p/>
        </p:txBody>
      </p:sp>
      <p:sp>
        <p:nvSpPr>
          <p:cNvPr id="34" name="Google Shape;34;g30103e1b730_1_69"/>
          <p:cNvSpPr txBox="1"/>
          <p:nvPr>
            <p:ph idx="12" type="sldNum"/>
          </p:nvPr>
        </p:nvSpPr>
        <p:spPr>
          <a:xfrm>
            <a:off x="11296610" y="6217622"/>
            <a:ext cx="731700" cy="524700"/>
          </a:xfrm>
          <a:prstGeom prst="rect">
            <a:avLst/>
          </a:prstGeom>
          <a:noFill/>
          <a:ln>
            <a:noFill/>
          </a:ln>
        </p:spPr>
        <p:txBody>
          <a:bodyPr anchorCtr="0" anchor="t" bIns="121900" lIns="121900" spcFirstLastPara="1" rIns="121900" wrap="square" tIns="121900">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981A49"/>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981A49"/>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981A49"/>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981A49"/>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981A49"/>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981A49"/>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981A49"/>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981A49"/>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981A49"/>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1_Title and body">
    <p:spTree>
      <p:nvGrpSpPr>
        <p:cNvPr id="35" name="Shape 35"/>
        <p:cNvGrpSpPr/>
        <p:nvPr/>
      </p:nvGrpSpPr>
      <p:grpSpPr>
        <a:xfrm>
          <a:off x="0" y="0"/>
          <a:ext cx="0" cy="0"/>
          <a:chOff x="0" y="0"/>
          <a:chExt cx="0" cy="0"/>
        </a:xfrm>
      </p:grpSpPr>
      <p:sp>
        <p:nvSpPr>
          <p:cNvPr id="36" name="Google Shape;36;p69"/>
          <p:cNvSpPr txBox="1"/>
          <p:nvPr>
            <p:ph type="title"/>
          </p:nvPr>
        </p:nvSpPr>
        <p:spPr>
          <a:xfrm>
            <a:off x="313999" y="225668"/>
            <a:ext cx="11415357" cy="573705"/>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 name="Google Shape;37;p69"/>
          <p:cNvSpPr txBox="1"/>
          <p:nvPr>
            <p:ph idx="12" type="sldNum"/>
          </p:nvPr>
        </p:nvSpPr>
        <p:spPr>
          <a:xfrm>
            <a:off x="11460400" y="6413566"/>
            <a:ext cx="731600" cy="5248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1pPr>
            <a:lvl2pPr indent="0" lvl="1"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2pPr>
            <a:lvl3pPr indent="0" lvl="2"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3pPr>
            <a:lvl4pPr indent="0" lvl="3"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4pPr>
            <a:lvl5pPr indent="0" lvl="4"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5pPr>
            <a:lvl6pPr indent="0" lvl="5"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6pPr>
            <a:lvl7pPr indent="0" lvl="6"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7pPr>
            <a:lvl8pPr indent="0" lvl="7"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8pPr>
            <a:lvl9pPr indent="0" lvl="8"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cxnSp>
        <p:nvCxnSpPr>
          <p:cNvPr id="38" name="Google Shape;38;p69"/>
          <p:cNvCxnSpPr/>
          <p:nvPr/>
        </p:nvCxnSpPr>
        <p:spPr>
          <a:xfrm>
            <a:off x="312057" y="805542"/>
            <a:ext cx="11415356" cy="0"/>
          </a:xfrm>
          <a:prstGeom prst="straightConnector1">
            <a:avLst/>
          </a:prstGeom>
          <a:noFill/>
          <a:ln cap="flat" cmpd="sng" w="38100">
            <a:solidFill>
              <a:srgbClr val="FCBF2B"/>
            </a:solidFill>
            <a:prstDash val="solid"/>
            <a:round/>
            <a:headEnd len="sm" w="sm" type="none"/>
            <a:tailEnd len="sm" w="sm" type="none"/>
          </a:ln>
        </p:spPr>
      </p:cxnSp>
      <p:sp>
        <p:nvSpPr>
          <p:cNvPr id="39" name="Google Shape;39;p69"/>
          <p:cNvSpPr/>
          <p:nvPr/>
        </p:nvSpPr>
        <p:spPr>
          <a:xfrm>
            <a:off x="7993028" y="1585569"/>
            <a:ext cx="3467372" cy="3261647"/>
          </a:xfrm>
          <a:prstGeom prst="roundRect">
            <a:avLst>
              <a:gd fmla="val 16667" name="adj"/>
            </a:avLst>
          </a:prstGeom>
          <a:blipFill rotWithShape="1">
            <a:blip r:embed="rId2">
              <a:alphaModFix/>
            </a:blip>
            <a:stretch>
              <a:fillRect b="-1136" l="-7455" r="-19599" t="-4216"/>
            </a:stretch>
          </a:blipFill>
          <a:ln cap="flat" cmpd="sng" w="381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0" name="Shape 40"/>
        <p:cNvGrpSpPr/>
        <p:nvPr/>
      </p:nvGrpSpPr>
      <p:grpSpPr>
        <a:xfrm>
          <a:off x="0" y="0"/>
          <a:ext cx="0" cy="0"/>
          <a:chOff x="0" y="0"/>
          <a:chExt cx="0" cy="0"/>
        </a:xfrm>
      </p:grpSpPr>
      <p:sp>
        <p:nvSpPr>
          <p:cNvPr id="41" name="Google Shape;41;p70"/>
          <p:cNvSpPr txBox="1"/>
          <p:nvPr>
            <p:ph type="title"/>
          </p:nvPr>
        </p:nvSpPr>
        <p:spPr>
          <a:xfrm>
            <a:off x="415600" y="244343"/>
            <a:ext cx="7607301" cy="593404"/>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sz="28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2" name="Google Shape;42;p70"/>
          <p:cNvSpPr/>
          <p:nvPr/>
        </p:nvSpPr>
        <p:spPr>
          <a:xfrm>
            <a:off x="8289473" y="3129644"/>
            <a:ext cx="3009900" cy="2781300"/>
          </a:xfrm>
          <a:prstGeom prst="ellipse">
            <a:avLst/>
          </a:prstGeom>
          <a:blipFill rotWithShape="1">
            <a:blip r:embed="rId2">
              <a:alphaModFix/>
            </a:blip>
            <a:stretch>
              <a:fillRect b="0" l="0" r="0" t="0"/>
            </a:stretch>
          </a:blipFill>
          <a:ln cap="flat" cmpd="sng" w="38100">
            <a:solidFill>
              <a:srgbClr val="FE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 name="Google Shape;43;p70"/>
          <p:cNvSpPr txBox="1"/>
          <p:nvPr>
            <p:ph idx="1" type="body"/>
          </p:nvPr>
        </p:nvSpPr>
        <p:spPr>
          <a:xfrm>
            <a:off x="415601" y="1121230"/>
            <a:ext cx="7607300" cy="498543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cxnSp>
        <p:nvCxnSpPr>
          <p:cNvPr id="44" name="Google Shape;44;p70"/>
          <p:cNvCxnSpPr/>
          <p:nvPr/>
        </p:nvCxnSpPr>
        <p:spPr>
          <a:xfrm>
            <a:off x="398008" y="832757"/>
            <a:ext cx="9367742" cy="0"/>
          </a:xfrm>
          <a:prstGeom prst="straightConnector1">
            <a:avLst/>
          </a:prstGeom>
          <a:noFill/>
          <a:ln cap="flat" cmpd="sng" w="38100">
            <a:solidFill>
              <a:srgbClr val="FCBF2B"/>
            </a:solidFill>
            <a:prstDash val="solid"/>
            <a:round/>
            <a:headEnd len="sm" w="sm" type="none"/>
            <a:tailEnd len="sm" w="sm" type="none"/>
          </a:ln>
        </p:spPr>
      </p:cxnSp>
      <p:sp>
        <p:nvSpPr>
          <p:cNvPr id="45" name="Google Shape;45;p70"/>
          <p:cNvSpPr/>
          <p:nvPr/>
        </p:nvSpPr>
        <p:spPr>
          <a:xfrm>
            <a:off x="8860972" y="348344"/>
            <a:ext cx="3009900" cy="2781300"/>
          </a:xfrm>
          <a:prstGeom prst="ellipse">
            <a:avLst/>
          </a:prstGeom>
          <a:blipFill rotWithShape="1">
            <a:blip r:embed="rId3">
              <a:alphaModFix/>
            </a:blip>
            <a:stretch>
              <a:fillRect b="0" l="0" r="0" t="0"/>
            </a:stretch>
          </a:blipFill>
          <a:ln cap="flat" cmpd="sng" w="38100">
            <a:solidFill>
              <a:srgbClr val="FE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 name="Google Shape;46;p7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47" name="Shape 47"/>
        <p:cNvGrpSpPr/>
        <p:nvPr/>
      </p:nvGrpSpPr>
      <p:grpSpPr>
        <a:xfrm>
          <a:off x="0" y="0"/>
          <a:ext cx="0" cy="0"/>
          <a:chOff x="0" y="0"/>
          <a:chExt cx="0" cy="0"/>
        </a:xfrm>
      </p:grpSpPr>
      <p:sp>
        <p:nvSpPr>
          <p:cNvPr id="48" name="Google Shape;48;p36"/>
          <p:cNvSpPr txBox="1"/>
          <p:nvPr>
            <p:ph type="title"/>
          </p:nvPr>
        </p:nvSpPr>
        <p:spPr>
          <a:xfrm>
            <a:off x="5698670" y="152195"/>
            <a:ext cx="5992585" cy="719349"/>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200"/>
              <a:buNone/>
              <a:defRPr sz="28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p:txBody>
      </p:sp>
      <p:sp>
        <p:nvSpPr>
          <p:cNvPr id="49" name="Google Shape;49;p36"/>
          <p:cNvSpPr txBox="1"/>
          <p:nvPr>
            <p:ph idx="1" type="body"/>
          </p:nvPr>
        </p:nvSpPr>
        <p:spPr>
          <a:xfrm>
            <a:off x="5698670" y="1083129"/>
            <a:ext cx="5992584" cy="3813062"/>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2133"/>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
        <p:nvSpPr>
          <p:cNvPr id="50" name="Google Shape;50;p36"/>
          <p:cNvSpPr txBox="1"/>
          <p:nvPr>
            <p:ph idx="12" type="sldNum"/>
          </p:nvPr>
        </p:nvSpPr>
        <p:spPr>
          <a:xfrm>
            <a:off x="11361925" y="6397237"/>
            <a:ext cx="731600" cy="5248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1pPr>
            <a:lvl2pPr indent="0" lvl="1"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2pPr>
            <a:lvl3pPr indent="0" lvl="2"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3pPr>
            <a:lvl4pPr indent="0" lvl="3"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4pPr>
            <a:lvl5pPr indent="0" lvl="4"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5pPr>
            <a:lvl6pPr indent="0" lvl="5"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6pPr>
            <a:lvl7pPr indent="0" lvl="6"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7pPr>
            <a:lvl8pPr indent="0" lvl="7"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8pPr>
            <a:lvl9pPr indent="0" lvl="8" marL="0" marR="0" algn="l">
              <a:lnSpc>
                <a:spcPct val="100000"/>
              </a:lnSpc>
              <a:spcBef>
                <a:spcPts val="0"/>
              </a:spcBef>
              <a:spcAft>
                <a:spcPts val="0"/>
              </a:spcAft>
              <a:buClr>
                <a:srgbClr val="000000"/>
              </a:buClr>
              <a:buSzPts val="1867"/>
              <a:buFont typeface="Arial"/>
              <a:buNone/>
              <a:defRPr b="0" i="0" sz="1867" u="none" cap="none" strike="noStrike">
                <a:solidFill>
                  <a:srgbClr val="FEC23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
        <p:nvSpPr>
          <p:cNvPr id="51" name="Google Shape;51;p36"/>
          <p:cNvSpPr/>
          <p:nvPr/>
        </p:nvSpPr>
        <p:spPr>
          <a:xfrm>
            <a:off x="0" y="0"/>
            <a:ext cx="5453742" cy="6547757"/>
          </a:xfrm>
          <a:prstGeom prst="rect">
            <a:avLst/>
          </a:prstGeom>
          <a:blipFill rotWithShape="1">
            <a:blip r:embed="rId2">
              <a:alphaModFix/>
            </a:blip>
            <a:stretch>
              <a:fillRect b="0" l="0" r="0" t="0"/>
            </a:stretch>
          </a:blipFill>
          <a:ln cap="flat" cmpd="sng" w="38100">
            <a:solidFill>
              <a:srgbClr val="FE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2" name="Google Shape;52;p36"/>
          <p:cNvCxnSpPr/>
          <p:nvPr/>
        </p:nvCxnSpPr>
        <p:spPr>
          <a:xfrm>
            <a:off x="5132335" y="800095"/>
            <a:ext cx="6591844" cy="0"/>
          </a:xfrm>
          <a:prstGeom prst="straightConnector1">
            <a:avLst/>
          </a:prstGeom>
          <a:noFill/>
          <a:ln cap="flat" cmpd="sng" w="38100">
            <a:solidFill>
              <a:srgbClr val="FCBF2B"/>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6"/>
          <p:cNvSpPr txBox="1"/>
          <p:nvPr>
            <p:ph type="title"/>
          </p:nvPr>
        </p:nvSpPr>
        <p:spPr>
          <a:xfrm>
            <a:off x="314000" y="288567"/>
            <a:ext cx="11360800" cy="76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9ED6"/>
              </a:buClr>
              <a:buSzPts val="2800"/>
              <a:buFont typeface="Comfortaa"/>
              <a:buNone/>
              <a:defRPr b="0" i="0" sz="2800" u="none" cap="none" strike="noStrike">
                <a:solidFill>
                  <a:srgbClr val="009ED6"/>
                </a:solidFill>
                <a:latin typeface="Comfortaa"/>
                <a:ea typeface="Comfortaa"/>
                <a:cs typeface="Comfortaa"/>
                <a:sym typeface="Comfortaa"/>
              </a:defRPr>
            </a:lvl1pPr>
            <a:lvl2pPr lvl="1" marR="0" rtl="0" algn="l">
              <a:lnSpc>
                <a:spcPct val="100000"/>
              </a:lnSpc>
              <a:spcBef>
                <a:spcPts val="0"/>
              </a:spcBef>
              <a:spcAft>
                <a:spcPts val="0"/>
              </a:spcAft>
              <a:buClr>
                <a:srgbClr val="009ED6"/>
              </a:buClr>
              <a:buSzPts val="2800"/>
              <a:buFont typeface="Comfortaa"/>
              <a:buNone/>
              <a:defRPr b="0" i="0" sz="2800" u="none" cap="none" strike="noStrike">
                <a:solidFill>
                  <a:srgbClr val="009ED6"/>
                </a:solidFill>
                <a:latin typeface="Comfortaa"/>
                <a:ea typeface="Comfortaa"/>
                <a:cs typeface="Comfortaa"/>
                <a:sym typeface="Comfortaa"/>
              </a:defRPr>
            </a:lvl2pPr>
            <a:lvl3pPr lvl="2" marR="0" rtl="0" algn="l">
              <a:lnSpc>
                <a:spcPct val="100000"/>
              </a:lnSpc>
              <a:spcBef>
                <a:spcPts val="0"/>
              </a:spcBef>
              <a:spcAft>
                <a:spcPts val="0"/>
              </a:spcAft>
              <a:buClr>
                <a:srgbClr val="009ED6"/>
              </a:buClr>
              <a:buSzPts val="2800"/>
              <a:buFont typeface="Comfortaa"/>
              <a:buNone/>
              <a:defRPr b="0" i="0" sz="2800" u="none" cap="none" strike="noStrike">
                <a:solidFill>
                  <a:srgbClr val="009ED6"/>
                </a:solidFill>
                <a:latin typeface="Comfortaa"/>
                <a:ea typeface="Comfortaa"/>
                <a:cs typeface="Comfortaa"/>
                <a:sym typeface="Comfortaa"/>
              </a:defRPr>
            </a:lvl3pPr>
            <a:lvl4pPr lvl="3" marR="0" rtl="0" algn="l">
              <a:lnSpc>
                <a:spcPct val="100000"/>
              </a:lnSpc>
              <a:spcBef>
                <a:spcPts val="0"/>
              </a:spcBef>
              <a:spcAft>
                <a:spcPts val="0"/>
              </a:spcAft>
              <a:buClr>
                <a:srgbClr val="009ED6"/>
              </a:buClr>
              <a:buSzPts val="2800"/>
              <a:buFont typeface="Comfortaa"/>
              <a:buNone/>
              <a:defRPr b="0" i="0" sz="2800" u="none" cap="none" strike="noStrike">
                <a:solidFill>
                  <a:srgbClr val="009ED6"/>
                </a:solidFill>
                <a:latin typeface="Comfortaa"/>
                <a:ea typeface="Comfortaa"/>
                <a:cs typeface="Comfortaa"/>
                <a:sym typeface="Comfortaa"/>
              </a:defRPr>
            </a:lvl4pPr>
            <a:lvl5pPr lvl="4" marR="0" rtl="0" algn="l">
              <a:lnSpc>
                <a:spcPct val="100000"/>
              </a:lnSpc>
              <a:spcBef>
                <a:spcPts val="0"/>
              </a:spcBef>
              <a:spcAft>
                <a:spcPts val="0"/>
              </a:spcAft>
              <a:buClr>
                <a:srgbClr val="009ED6"/>
              </a:buClr>
              <a:buSzPts val="2800"/>
              <a:buFont typeface="Comfortaa"/>
              <a:buNone/>
              <a:defRPr b="0" i="0" sz="2800" u="none" cap="none" strike="noStrike">
                <a:solidFill>
                  <a:srgbClr val="009ED6"/>
                </a:solidFill>
                <a:latin typeface="Comfortaa"/>
                <a:ea typeface="Comfortaa"/>
                <a:cs typeface="Comfortaa"/>
                <a:sym typeface="Comfortaa"/>
              </a:defRPr>
            </a:lvl5pPr>
            <a:lvl6pPr lvl="5" marR="0" rtl="0" algn="l">
              <a:lnSpc>
                <a:spcPct val="100000"/>
              </a:lnSpc>
              <a:spcBef>
                <a:spcPts val="0"/>
              </a:spcBef>
              <a:spcAft>
                <a:spcPts val="0"/>
              </a:spcAft>
              <a:buClr>
                <a:srgbClr val="009ED6"/>
              </a:buClr>
              <a:buSzPts val="2800"/>
              <a:buFont typeface="Comfortaa"/>
              <a:buNone/>
              <a:defRPr b="0" i="0" sz="2800" u="none" cap="none" strike="noStrike">
                <a:solidFill>
                  <a:srgbClr val="009ED6"/>
                </a:solidFill>
                <a:latin typeface="Comfortaa"/>
                <a:ea typeface="Comfortaa"/>
                <a:cs typeface="Comfortaa"/>
                <a:sym typeface="Comfortaa"/>
              </a:defRPr>
            </a:lvl6pPr>
            <a:lvl7pPr lvl="6" marR="0" rtl="0" algn="l">
              <a:lnSpc>
                <a:spcPct val="100000"/>
              </a:lnSpc>
              <a:spcBef>
                <a:spcPts val="0"/>
              </a:spcBef>
              <a:spcAft>
                <a:spcPts val="0"/>
              </a:spcAft>
              <a:buClr>
                <a:srgbClr val="009ED6"/>
              </a:buClr>
              <a:buSzPts val="2800"/>
              <a:buFont typeface="Comfortaa"/>
              <a:buNone/>
              <a:defRPr b="0" i="0" sz="2800" u="none" cap="none" strike="noStrike">
                <a:solidFill>
                  <a:srgbClr val="009ED6"/>
                </a:solidFill>
                <a:latin typeface="Comfortaa"/>
                <a:ea typeface="Comfortaa"/>
                <a:cs typeface="Comfortaa"/>
                <a:sym typeface="Comfortaa"/>
              </a:defRPr>
            </a:lvl7pPr>
            <a:lvl8pPr lvl="7" marR="0" rtl="0" algn="l">
              <a:lnSpc>
                <a:spcPct val="100000"/>
              </a:lnSpc>
              <a:spcBef>
                <a:spcPts val="0"/>
              </a:spcBef>
              <a:spcAft>
                <a:spcPts val="0"/>
              </a:spcAft>
              <a:buClr>
                <a:srgbClr val="009ED6"/>
              </a:buClr>
              <a:buSzPts val="2800"/>
              <a:buFont typeface="Comfortaa"/>
              <a:buNone/>
              <a:defRPr b="0" i="0" sz="2800" u="none" cap="none" strike="noStrike">
                <a:solidFill>
                  <a:srgbClr val="009ED6"/>
                </a:solidFill>
                <a:latin typeface="Comfortaa"/>
                <a:ea typeface="Comfortaa"/>
                <a:cs typeface="Comfortaa"/>
                <a:sym typeface="Comfortaa"/>
              </a:defRPr>
            </a:lvl8pPr>
            <a:lvl9pPr lvl="8" marR="0" rtl="0" algn="l">
              <a:lnSpc>
                <a:spcPct val="100000"/>
              </a:lnSpc>
              <a:spcBef>
                <a:spcPts val="0"/>
              </a:spcBef>
              <a:spcAft>
                <a:spcPts val="0"/>
              </a:spcAft>
              <a:buClr>
                <a:srgbClr val="009ED6"/>
              </a:buClr>
              <a:buSzPts val="2800"/>
              <a:buFont typeface="Comfortaa"/>
              <a:buNone/>
              <a:defRPr b="0" i="0" sz="2800" u="none" cap="none" strike="noStrike">
                <a:solidFill>
                  <a:srgbClr val="009ED6"/>
                </a:solidFill>
                <a:latin typeface="Comfortaa"/>
                <a:ea typeface="Comfortaa"/>
                <a:cs typeface="Comfortaa"/>
                <a:sym typeface="Comfortaa"/>
              </a:defRPr>
            </a:lvl9pPr>
          </a:lstStyle>
          <a:p/>
        </p:txBody>
      </p:sp>
      <p:sp>
        <p:nvSpPr>
          <p:cNvPr id="11" name="Google Shape;11;p26"/>
          <p:cNvSpPr txBox="1"/>
          <p:nvPr>
            <p:ph idx="1" type="body"/>
          </p:nvPr>
        </p:nvSpPr>
        <p:spPr>
          <a:xfrm>
            <a:off x="314000" y="1195547"/>
            <a:ext cx="11360800" cy="31576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981A49"/>
              </a:buClr>
              <a:buSzPts val="1800"/>
              <a:buFont typeface="Corbel"/>
              <a:buChar char="●"/>
              <a:defRPr b="0" i="0" sz="1800" u="none" cap="none" strike="noStrike">
                <a:solidFill>
                  <a:srgbClr val="981A49"/>
                </a:solidFill>
                <a:latin typeface="Corbel"/>
                <a:ea typeface="Corbel"/>
                <a:cs typeface="Corbel"/>
                <a:sym typeface="Corbel"/>
              </a:defRPr>
            </a:lvl1pPr>
            <a:lvl2pPr indent="-317500" lvl="1" marL="914400" marR="0" rtl="0" algn="l">
              <a:lnSpc>
                <a:spcPct val="115000"/>
              </a:lnSpc>
              <a:spcBef>
                <a:spcPts val="1600"/>
              </a:spcBef>
              <a:spcAft>
                <a:spcPts val="0"/>
              </a:spcAft>
              <a:buClr>
                <a:srgbClr val="981A49"/>
              </a:buClr>
              <a:buSzPts val="1400"/>
              <a:buFont typeface="Corbel"/>
              <a:buChar char="○"/>
              <a:defRPr b="0" i="0" sz="1867" u="none" cap="none" strike="noStrike">
                <a:solidFill>
                  <a:srgbClr val="981A49"/>
                </a:solidFill>
                <a:latin typeface="Corbel"/>
                <a:ea typeface="Corbel"/>
                <a:cs typeface="Corbel"/>
                <a:sym typeface="Corbel"/>
              </a:defRPr>
            </a:lvl2pPr>
            <a:lvl3pPr indent="-317500" lvl="2" marL="1371600" marR="0" rtl="0" algn="l">
              <a:lnSpc>
                <a:spcPct val="115000"/>
              </a:lnSpc>
              <a:spcBef>
                <a:spcPts val="1600"/>
              </a:spcBef>
              <a:spcAft>
                <a:spcPts val="0"/>
              </a:spcAft>
              <a:buClr>
                <a:srgbClr val="981A49"/>
              </a:buClr>
              <a:buSzPts val="1400"/>
              <a:buFont typeface="Corbel"/>
              <a:buChar char="■"/>
              <a:defRPr b="0" i="0" sz="1867" u="none" cap="none" strike="noStrike">
                <a:solidFill>
                  <a:srgbClr val="981A49"/>
                </a:solidFill>
                <a:latin typeface="Corbel"/>
                <a:ea typeface="Corbel"/>
                <a:cs typeface="Corbel"/>
                <a:sym typeface="Corbel"/>
              </a:defRPr>
            </a:lvl3pPr>
            <a:lvl4pPr indent="-317500" lvl="3" marL="1828800" marR="0" rtl="0" algn="l">
              <a:lnSpc>
                <a:spcPct val="115000"/>
              </a:lnSpc>
              <a:spcBef>
                <a:spcPts val="1600"/>
              </a:spcBef>
              <a:spcAft>
                <a:spcPts val="0"/>
              </a:spcAft>
              <a:buClr>
                <a:srgbClr val="981A49"/>
              </a:buClr>
              <a:buSzPts val="1400"/>
              <a:buFont typeface="Corbel"/>
              <a:buChar char="●"/>
              <a:defRPr b="0" i="0" sz="1867" u="none" cap="none" strike="noStrike">
                <a:solidFill>
                  <a:srgbClr val="981A49"/>
                </a:solidFill>
                <a:latin typeface="Corbel"/>
                <a:ea typeface="Corbel"/>
                <a:cs typeface="Corbel"/>
                <a:sym typeface="Corbel"/>
              </a:defRPr>
            </a:lvl4pPr>
            <a:lvl5pPr indent="-317500" lvl="4" marL="2286000" marR="0" rtl="0" algn="l">
              <a:lnSpc>
                <a:spcPct val="115000"/>
              </a:lnSpc>
              <a:spcBef>
                <a:spcPts val="1600"/>
              </a:spcBef>
              <a:spcAft>
                <a:spcPts val="0"/>
              </a:spcAft>
              <a:buClr>
                <a:srgbClr val="981A49"/>
              </a:buClr>
              <a:buSzPts val="1400"/>
              <a:buFont typeface="Corbel"/>
              <a:buChar char="○"/>
              <a:defRPr b="0" i="0" sz="1867" u="none" cap="none" strike="noStrike">
                <a:solidFill>
                  <a:srgbClr val="981A49"/>
                </a:solidFill>
                <a:latin typeface="Corbel"/>
                <a:ea typeface="Corbel"/>
                <a:cs typeface="Corbel"/>
                <a:sym typeface="Corbel"/>
              </a:defRPr>
            </a:lvl5pPr>
            <a:lvl6pPr indent="-317500" lvl="5" marL="2743200" marR="0" rtl="0" algn="l">
              <a:lnSpc>
                <a:spcPct val="115000"/>
              </a:lnSpc>
              <a:spcBef>
                <a:spcPts val="1600"/>
              </a:spcBef>
              <a:spcAft>
                <a:spcPts val="0"/>
              </a:spcAft>
              <a:buClr>
                <a:srgbClr val="981A49"/>
              </a:buClr>
              <a:buSzPts val="1400"/>
              <a:buFont typeface="Corbel"/>
              <a:buChar char="■"/>
              <a:defRPr b="0" i="0" sz="1867" u="none" cap="none" strike="noStrike">
                <a:solidFill>
                  <a:srgbClr val="981A49"/>
                </a:solidFill>
                <a:latin typeface="Corbel"/>
                <a:ea typeface="Corbel"/>
                <a:cs typeface="Corbel"/>
                <a:sym typeface="Corbel"/>
              </a:defRPr>
            </a:lvl6pPr>
            <a:lvl7pPr indent="-317500" lvl="6" marL="3200400" marR="0" rtl="0" algn="l">
              <a:lnSpc>
                <a:spcPct val="115000"/>
              </a:lnSpc>
              <a:spcBef>
                <a:spcPts val="1600"/>
              </a:spcBef>
              <a:spcAft>
                <a:spcPts val="0"/>
              </a:spcAft>
              <a:buClr>
                <a:srgbClr val="981A49"/>
              </a:buClr>
              <a:buSzPts val="1400"/>
              <a:buFont typeface="Corbel"/>
              <a:buChar char="●"/>
              <a:defRPr b="0" i="0" sz="1867" u="none" cap="none" strike="noStrike">
                <a:solidFill>
                  <a:srgbClr val="981A49"/>
                </a:solidFill>
                <a:latin typeface="Corbel"/>
                <a:ea typeface="Corbel"/>
                <a:cs typeface="Corbel"/>
                <a:sym typeface="Corbel"/>
              </a:defRPr>
            </a:lvl7pPr>
            <a:lvl8pPr indent="-317500" lvl="7" marL="3657600" marR="0" rtl="0" algn="l">
              <a:lnSpc>
                <a:spcPct val="115000"/>
              </a:lnSpc>
              <a:spcBef>
                <a:spcPts val="1600"/>
              </a:spcBef>
              <a:spcAft>
                <a:spcPts val="0"/>
              </a:spcAft>
              <a:buClr>
                <a:srgbClr val="981A49"/>
              </a:buClr>
              <a:buSzPts val="1400"/>
              <a:buFont typeface="Corbel"/>
              <a:buChar char="○"/>
              <a:defRPr b="0" i="0" sz="1867" u="none" cap="none" strike="noStrike">
                <a:solidFill>
                  <a:srgbClr val="981A49"/>
                </a:solidFill>
                <a:latin typeface="Corbel"/>
                <a:ea typeface="Corbel"/>
                <a:cs typeface="Corbel"/>
                <a:sym typeface="Corbel"/>
              </a:defRPr>
            </a:lvl8pPr>
            <a:lvl9pPr indent="-317500" lvl="8" marL="4114800" marR="0" rtl="0" algn="l">
              <a:lnSpc>
                <a:spcPct val="115000"/>
              </a:lnSpc>
              <a:spcBef>
                <a:spcPts val="1600"/>
              </a:spcBef>
              <a:spcAft>
                <a:spcPts val="1600"/>
              </a:spcAft>
              <a:buClr>
                <a:srgbClr val="981A49"/>
              </a:buClr>
              <a:buSzPts val="1400"/>
              <a:buFont typeface="Corbel"/>
              <a:buChar char="■"/>
              <a:defRPr b="0" i="0" sz="1867" u="none" cap="none" strike="noStrike">
                <a:solidFill>
                  <a:srgbClr val="981A49"/>
                </a:solidFill>
                <a:latin typeface="Corbel"/>
                <a:ea typeface="Corbel"/>
                <a:cs typeface="Corbel"/>
                <a:sym typeface="Corbel"/>
              </a:defRPr>
            </a:lvl9pPr>
          </a:lstStyle>
          <a:p/>
        </p:txBody>
      </p:sp>
      <p:sp>
        <p:nvSpPr>
          <p:cNvPr id="12" name="Google Shape;12;p26"/>
          <p:cNvSpPr/>
          <p:nvPr/>
        </p:nvSpPr>
        <p:spPr>
          <a:xfrm>
            <a:off x="9156" y="6565200"/>
            <a:ext cx="12192000" cy="292800"/>
          </a:xfrm>
          <a:prstGeom prst="rect">
            <a:avLst/>
          </a:prstGeom>
          <a:solidFill>
            <a:srgbClr val="F04E37"/>
          </a:solidFill>
          <a:ln cap="flat" cmpd="sng" w="9525">
            <a:solidFill>
              <a:srgbClr val="F04E37"/>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Corbel"/>
              <a:ea typeface="Corbel"/>
              <a:cs typeface="Corbel"/>
              <a:sym typeface="Corbel"/>
            </a:endParaRPr>
          </a:p>
        </p:txBody>
      </p:sp>
      <p:pic>
        <p:nvPicPr>
          <p:cNvPr id="13" name="Google Shape;13;p26"/>
          <p:cNvPicPr preferRelativeResize="0"/>
          <p:nvPr/>
        </p:nvPicPr>
        <p:blipFill rotWithShape="1">
          <a:blip r:embed="rId1">
            <a:alphaModFix/>
          </a:blip>
          <a:srcRect b="51764" l="0" r="37701" t="0"/>
          <a:stretch/>
        </p:blipFill>
        <p:spPr>
          <a:xfrm>
            <a:off x="10333683" y="5847952"/>
            <a:ext cx="1442717" cy="748145"/>
          </a:xfrm>
          <a:prstGeom prst="rect">
            <a:avLst/>
          </a:prstGeom>
          <a:noFill/>
          <a:ln>
            <a:noFill/>
          </a:ln>
        </p:spPr>
      </p:pic>
      <p:sp>
        <p:nvSpPr>
          <p:cNvPr id="14" name="Google Shape;14;p2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981A49"/>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0.png"/><Relationship Id="rId4" Type="http://schemas.openxmlformats.org/officeDocument/2006/relationships/image" Target="../media/image24.png"/><Relationship Id="rId5"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1.png"/><Relationship Id="rId4" Type="http://schemas.openxmlformats.org/officeDocument/2006/relationships/image" Target="../media/image37.png"/><Relationship Id="rId5"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0.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omments" Target="../comments/comment5.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omments" Target="../comments/commen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omments" Target="../comments/comment2.xml"/><Relationship Id="rId4" Type="http://schemas.openxmlformats.org/officeDocument/2006/relationships/image" Target="../media/image30.png"/><Relationship Id="rId5" Type="http://schemas.openxmlformats.org/officeDocument/2006/relationships/image" Target="../media/image2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comments" Target="../comments/comment7.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1.png"/><Relationship Id="rId4" Type="http://schemas.openxmlformats.org/officeDocument/2006/relationships/hyperlink" Target="https://earlybirdeducare.co.za/learning-programme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comments" Target="../comments/commen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1" Type="http://schemas.openxmlformats.org/officeDocument/2006/relationships/slide" Target="/ppt/slides/slide26.xml"/><Relationship Id="rId10" Type="http://schemas.openxmlformats.org/officeDocument/2006/relationships/slide" Target="/ppt/slides/slide22.xml"/><Relationship Id="rId13" Type="http://schemas.openxmlformats.org/officeDocument/2006/relationships/slide" Target="/ppt/slides/slide31.xml"/><Relationship Id="rId12" Type="http://schemas.openxmlformats.org/officeDocument/2006/relationships/slide" Target="/ppt/slides/slide26.xml"/><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slide" Target="/ppt/slides/slide4.xml"/><Relationship Id="rId4" Type="http://schemas.openxmlformats.org/officeDocument/2006/relationships/slide" Target="/ppt/slides/slide6.xml"/><Relationship Id="rId9" Type="http://schemas.openxmlformats.org/officeDocument/2006/relationships/slide" Target="/ppt/slides/slide21.xml"/><Relationship Id="rId15" Type="http://schemas.openxmlformats.org/officeDocument/2006/relationships/image" Target="../media/image10.jpg"/><Relationship Id="rId14" Type="http://schemas.openxmlformats.org/officeDocument/2006/relationships/slide" Target="/ppt/slides/slide32.xml"/><Relationship Id="rId17" Type="http://schemas.openxmlformats.org/officeDocument/2006/relationships/image" Target="../media/image16.jpg"/><Relationship Id="rId16" Type="http://schemas.openxmlformats.org/officeDocument/2006/relationships/image" Target="../media/image6.jpg"/><Relationship Id="rId5" Type="http://schemas.openxmlformats.org/officeDocument/2006/relationships/slide" Target="/ppt/slides/slide7.xml"/><Relationship Id="rId6" Type="http://schemas.openxmlformats.org/officeDocument/2006/relationships/slide" Target="/ppt/slides/slide8.xml"/><Relationship Id="rId7" Type="http://schemas.openxmlformats.org/officeDocument/2006/relationships/slide" Target="/ppt/slides/slide9.xml"/><Relationship Id="rId8" Type="http://schemas.openxmlformats.org/officeDocument/2006/relationships/slide" Target="/ppt/slides/slide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docs.google.com/document/d/e/2PACX-1vTulc1wzQbGUj_g8-SHF9ovILxvUIImEG1g8h8CLiy8TBxkOgpF3utthKf89qp7bQ/pub" TargetMode="External"/><Relationship Id="rId4" Type="http://schemas.openxmlformats.org/officeDocument/2006/relationships/hyperlink" Target="https://www.rchsd.org/2019/12/seven-steps-to-teaching-children-body-autonomy/" TargetMode="External"/><Relationship Id="rId5" Type="http://schemas.openxmlformats.org/officeDocument/2006/relationships/hyperlink" Target="https://docs.google.com/document/d/e/2PACX-1vTsR9-YHtSeXQpFVrKtSJxC4jtcPDoRvf6IK4CqBoqKUBA307osF7E0iVubMu90bw/pub"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omments" Target="../comments/comment3.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earlybirdeducare.co.za/" TargetMode="External"/><Relationship Id="rId4" Type="http://schemas.openxmlformats.org/officeDocument/2006/relationships/hyperlink" Target="https://earlybirdeducare.co.za/our-educare-centres/" TargetMode="External"/><Relationship Id="rId5"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omments" Target="../comments/comment4.xml"/><Relationship Id="rId4" Type="http://schemas.openxmlformats.org/officeDocument/2006/relationships/hyperlink" Target="mailto:bernice@earlybirdeducare.co.za" TargetMode="External"/><Relationship Id="rId5" Type="http://schemas.openxmlformats.org/officeDocument/2006/relationships/hyperlink" Target="mailto:mpho@earlybirdeducare.co.za" TargetMode="External"/><Relationship Id="rId6" Type="http://schemas.openxmlformats.org/officeDocument/2006/relationships/hyperlink" Target="mailto:hlaka@earlybirdeducare.co.za" TargetMode="External"/><Relationship Id="rId7" Type="http://schemas.openxmlformats.org/officeDocument/2006/relationships/hyperlink" Target="https://www.facebook.com/EarlybirdEducar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1.jpg"/><Relationship Id="rId7" Type="http://schemas.openxmlformats.org/officeDocument/2006/relationships/image" Target="../media/image27.jpg"/><Relationship Id="rId8"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2.jpg"/><Relationship Id="rId4" Type="http://schemas.openxmlformats.org/officeDocument/2006/relationships/image" Target="../media/image53.jpg"/><Relationship Id="rId5" Type="http://schemas.openxmlformats.org/officeDocument/2006/relationships/image" Target="../media/image31.png"/><Relationship Id="rId6"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56"/>
          <p:cNvSpPr txBox="1"/>
          <p:nvPr>
            <p:ph type="title"/>
          </p:nvPr>
        </p:nvSpPr>
        <p:spPr>
          <a:xfrm>
            <a:off x="1" y="4641337"/>
            <a:ext cx="12192000" cy="1247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lang="en-US"/>
              <a:t>Family Handbook - </a:t>
            </a:r>
            <a:r>
              <a:rPr lang="en-US">
                <a:extLst>
                  <a:ext uri="http://customooxmlschemas.google.com/">
                    <go:slidesCustomData xmlns:go="http://customooxmlschemas.google.com/" textRoundtripDataId="0"/>
                  </a:ext>
                </a:extLst>
              </a:rPr>
              <a:t>2026</a:t>
            </a:r>
            <a:endParaRPr/>
          </a:p>
        </p:txBody>
      </p:sp>
      <p:sp>
        <p:nvSpPr>
          <p:cNvPr id="58" name="Google Shape;58;p56"/>
          <p:cNvSpPr txBox="1"/>
          <p:nvPr/>
        </p:nvSpPr>
        <p:spPr>
          <a:xfrm>
            <a:off x="3043835" y="2049819"/>
            <a:ext cx="5903100" cy="7389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200"/>
              <a:buFont typeface="Arial"/>
              <a:buNone/>
            </a:pPr>
            <a:r>
              <a:rPr b="0" i="0" lang="en-US" sz="4200" u="none" cap="none" strike="noStrike">
                <a:solidFill>
                  <a:srgbClr val="0095CD"/>
                </a:solidFill>
                <a:latin typeface="Comfortaa"/>
                <a:ea typeface="Comfortaa"/>
                <a:cs typeface="Comfortaa"/>
                <a:sym typeface="Comfortaa"/>
                <a:extLst>
                  <a:ext uri="http://customooxmlschemas.google.com/">
                    <go:slidesCustomData xmlns:go="http://customooxmlschemas.google.com/" textRoundtripDataId="1"/>
                  </a:ext>
                </a:extLst>
              </a:rPr>
              <a:t>educare@</a:t>
            </a:r>
            <a:r>
              <a:rPr b="0" i="0" lang="en-US" sz="4200" u="none" cap="none" strike="noStrike">
                <a:solidFill>
                  <a:srgbClr val="0095CD"/>
                </a:solidFill>
                <a:latin typeface="Comfortaa"/>
                <a:ea typeface="Comfortaa"/>
                <a:cs typeface="Comfortaa"/>
                <a:sym typeface="Comfortaa"/>
              </a:rPr>
              <a:t>Carlswald</a:t>
            </a:r>
            <a:endParaRPr b="0" i="0" sz="4200" u="none" cap="none" strike="noStrike">
              <a:solidFill>
                <a:srgbClr val="0095CD"/>
              </a:solidFill>
              <a:highlight>
                <a:srgbClr val="981A49"/>
              </a:highlight>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305c158a2a0_0_1"/>
          <p:cNvSpPr txBox="1"/>
          <p:nvPr>
            <p:ph type="ctrTitle"/>
          </p:nvPr>
        </p:nvSpPr>
        <p:spPr>
          <a:xfrm>
            <a:off x="364725" y="-198283"/>
            <a:ext cx="11360700" cy="1453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6900"/>
              <a:buNone/>
            </a:pPr>
            <a:r>
              <a:rPr lang="en-US">
                <a:solidFill>
                  <a:schemeClr val="accent1"/>
                </a:solidFill>
              </a:rPr>
              <a:t>Blue Group</a:t>
            </a:r>
            <a:endParaRPr>
              <a:solidFill>
                <a:schemeClr val="accent1"/>
              </a:solidFill>
            </a:endParaRPr>
          </a:p>
        </p:txBody>
      </p:sp>
      <p:sp>
        <p:nvSpPr>
          <p:cNvPr id="145" name="Google Shape;145;g305c158a2a0_0_1"/>
          <p:cNvSpPr txBox="1"/>
          <p:nvPr/>
        </p:nvSpPr>
        <p:spPr>
          <a:xfrm>
            <a:off x="523613" y="5262475"/>
            <a:ext cx="2569800" cy="861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Lead Teacher</a:t>
            </a:r>
            <a:endParaRPr b="1" i="0" sz="2000" u="none" cap="none" strike="noStrike">
              <a:solidFill>
                <a:srgbClr val="981A49"/>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Teacher Karabo </a:t>
            </a:r>
            <a:endParaRPr b="1" i="0" sz="2000" u="none" cap="none" strike="noStrike">
              <a:solidFill>
                <a:srgbClr val="981A49"/>
              </a:solidFill>
              <a:latin typeface="Comfortaa"/>
              <a:ea typeface="Comfortaa"/>
              <a:cs typeface="Comfortaa"/>
              <a:sym typeface="Comfortaa"/>
            </a:endParaRPr>
          </a:p>
        </p:txBody>
      </p:sp>
      <p:sp>
        <p:nvSpPr>
          <p:cNvPr id="146" name="Google Shape;146;g305c158a2a0_0_1"/>
          <p:cNvSpPr txBox="1"/>
          <p:nvPr/>
        </p:nvSpPr>
        <p:spPr>
          <a:xfrm>
            <a:off x="6566880" y="5262463"/>
            <a:ext cx="2864100" cy="861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Teaching Assistant Teacher Portia </a:t>
            </a:r>
            <a:endParaRPr b="1" i="0" sz="2000" u="none" cap="none" strike="noStrike">
              <a:solidFill>
                <a:srgbClr val="000000"/>
              </a:solidFill>
              <a:latin typeface="Comfortaa"/>
              <a:ea typeface="Comfortaa"/>
              <a:cs typeface="Comfortaa"/>
              <a:sym typeface="Comfortaa"/>
            </a:endParaRPr>
          </a:p>
        </p:txBody>
      </p:sp>
      <p:pic>
        <p:nvPicPr>
          <p:cNvPr id="147" name="Google Shape;147;g305c158a2a0_0_1"/>
          <p:cNvPicPr preferRelativeResize="0"/>
          <p:nvPr/>
        </p:nvPicPr>
        <p:blipFill>
          <a:blip r:embed="rId3">
            <a:alphaModFix/>
          </a:blip>
          <a:stretch>
            <a:fillRect/>
          </a:stretch>
        </p:blipFill>
        <p:spPr>
          <a:xfrm>
            <a:off x="545879" y="1600192"/>
            <a:ext cx="2468880" cy="3657601"/>
          </a:xfrm>
          <a:prstGeom prst="rect">
            <a:avLst/>
          </a:prstGeom>
          <a:noFill/>
          <a:ln>
            <a:noFill/>
          </a:ln>
        </p:spPr>
      </p:pic>
      <p:pic>
        <p:nvPicPr>
          <p:cNvPr id="148" name="Google Shape;148;g305c158a2a0_0_1"/>
          <p:cNvPicPr preferRelativeResize="0"/>
          <p:nvPr/>
        </p:nvPicPr>
        <p:blipFill>
          <a:blip r:embed="rId4">
            <a:alphaModFix/>
          </a:blip>
          <a:stretch>
            <a:fillRect/>
          </a:stretch>
        </p:blipFill>
        <p:spPr>
          <a:xfrm>
            <a:off x="6687763" y="1600192"/>
            <a:ext cx="2468880" cy="3657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3010b37b9af_0_0"/>
          <p:cNvSpPr txBox="1"/>
          <p:nvPr>
            <p:ph type="ctrTitle"/>
          </p:nvPr>
        </p:nvSpPr>
        <p:spPr>
          <a:xfrm>
            <a:off x="415600" y="-183608"/>
            <a:ext cx="11360700" cy="1453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6900"/>
              <a:buNone/>
            </a:pPr>
            <a:r>
              <a:rPr lang="en-US">
                <a:solidFill>
                  <a:schemeClr val="accent4"/>
                </a:solidFill>
              </a:rPr>
              <a:t>Green Group</a:t>
            </a:r>
            <a:endParaRPr>
              <a:solidFill>
                <a:schemeClr val="accent4"/>
              </a:solidFill>
            </a:endParaRPr>
          </a:p>
        </p:txBody>
      </p:sp>
      <p:sp>
        <p:nvSpPr>
          <p:cNvPr id="154" name="Google Shape;154;g3010b37b9af_0_0"/>
          <p:cNvSpPr txBox="1"/>
          <p:nvPr/>
        </p:nvSpPr>
        <p:spPr>
          <a:xfrm>
            <a:off x="523613" y="5262475"/>
            <a:ext cx="2569800" cy="861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Lead Teacher</a:t>
            </a:r>
            <a:endParaRPr b="1" i="0" sz="2000" u="none" cap="none" strike="noStrike">
              <a:solidFill>
                <a:srgbClr val="981A49"/>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Teacher </a:t>
            </a:r>
            <a:r>
              <a:rPr b="1" lang="en-US" sz="2000">
                <a:solidFill>
                  <a:srgbClr val="981A49"/>
                </a:solidFill>
                <a:latin typeface="Comfortaa"/>
                <a:ea typeface="Comfortaa"/>
                <a:cs typeface="Comfortaa"/>
                <a:sym typeface="Comfortaa"/>
              </a:rPr>
              <a:t>Julia</a:t>
            </a:r>
            <a:endParaRPr b="1" i="0" sz="2000" u="none" cap="none" strike="noStrike">
              <a:solidFill>
                <a:srgbClr val="981A49"/>
              </a:solidFill>
              <a:latin typeface="Comfortaa"/>
              <a:ea typeface="Comfortaa"/>
              <a:cs typeface="Comfortaa"/>
              <a:sym typeface="Comfortaa"/>
            </a:endParaRPr>
          </a:p>
        </p:txBody>
      </p:sp>
      <p:sp>
        <p:nvSpPr>
          <p:cNvPr id="155" name="Google Shape;155;g3010b37b9af_0_0"/>
          <p:cNvSpPr txBox="1"/>
          <p:nvPr/>
        </p:nvSpPr>
        <p:spPr>
          <a:xfrm>
            <a:off x="4771350" y="5262475"/>
            <a:ext cx="5901000" cy="861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Teaching Assistant</a:t>
            </a:r>
            <a:r>
              <a:rPr b="1" lang="en-US" sz="2000">
                <a:solidFill>
                  <a:srgbClr val="981A49"/>
                </a:solidFill>
                <a:latin typeface="Comfortaa"/>
                <a:ea typeface="Comfortaa"/>
                <a:cs typeface="Comfortaa"/>
                <a:sym typeface="Comfortaa"/>
              </a:rPr>
              <a:t>s</a:t>
            </a:r>
            <a:endParaRPr b="1" sz="2000">
              <a:solidFill>
                <a:srgbClr val="981A49"/>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700"/>
              <a:buFont typeface="Arial"/>
              <a:buNone/>
            </a:pPr>
            <a:r>
              <a:rPr b="1" lang="en-US" sz="2000">
                <a:solidFill>
                  <a:srgbClr val="981A49"/>
                </a:solidFill>
                <a:latin typeface="Comfortaa"/>
                <a:ea typeface="Comfortaa"/>
                <a:cs typeface="Comfortaa"/>
                <a:sym typeface="Comfortaa"/>
              </a:rPr>
              <a:t> Teacher Lesiba				Teacher Tsidi</a:t>
            </a:r>
            <a:endParaRPr b="1" i="0" sz="2000" u="none" cap="none" strike="noStrike">
              <a:solidFill>
                <a:srgbClr val="000000"/>
              </a:solidFill>
              <a:latin typeface="Comfortaa"/>
              <a:ea typeface="Comfortaa"/>
              <a:cs typeface="Comfortaa"/>
              <a:sym typeface="Comfortaa"/>
            </a:endParaRPr>
          </a:p>
        </p:txBody>
      </p:sp>
      <p:pic>
        <p:nvPicPr>
          <p:cNvPr id="156" name="Google Shape;156;g3010b37b9af_0_0"/>
          <p:cNvPicPr preferRelativeResize="0"/>
          <p:nvPr/>
        </p:nvPicPr>
        <p:blipFill>
          <a:blip r:embed="rId3">
            <a:alphaModFix/>
          </a:blip>
          <a:stretch>
            <a:fillRect/>
          </a:stretch>
        </p:blipFill>
        <p:spPr>
          <a:xfrm>
            <a:off x="679472" y="1745167"/>
            <a:ext cx="2468879" cy="3657601"/>
          </a:xfrm>
          <a:prstGeom prst="rect">
            <a:avLst/>
          </a:prstGeom>
          <a:noFill/>
          <a:ln>
            <a:noFill/>
          </a:ln>
        </p:spPr>
      </p:pic>
      <p:pic>
        <p:nvPicPr>
          <p:cNvPr id="157" name="Google Shape;157;g3010b37b9af_0_0"/>
          <p:cNvPicPr preferRelativeResize="0"/>
          <p:nvPr/>
        </p:nvPicPr>
        <p:blipFill>
          <a:blip r:embed="rId4">
            <a:alphaModFix/>
          </a:blip>
          <a:stretch>
            <a:fillRect/>
          </a:stretch>
        </p:blipFill>
        <p:spPr>
          <a:xfrm>
            <a:off x="4521400" y="1689511"/>
            <a:ext cx="2468880" cy="3657601"/>
          </a:xfrm>
          <a:prstGeom prst="rect">
            <a:avLst/>
          </a:prstGeom>
          <a:noFill/>
          <a:ln>
            <a:noFill/>
          </a:ln>
        </p:spPr>
      </p:pic>
      <p:pic>
        <p:nvPicPr>
          <p:cNvPr id="158" name="Google Shape;158;g3010b37b9af_0_0"/>
          <p:cNvPicPr preferRelativeResize="0"/>
          <p:nvPr/>
        </p:nvPicPr>
        <p:blipFill>
          <a:blip r:embed="rId5">
            <a:alphaModFix/>
          </a:blip>
          <a:stretch>
            <a:fillRect/>
          </a:stretch>
        </p:blipFill>
        <p:spPr>
          <a:xfrm>
            <a:off x="7755005" y="1689492"/>
            <a:ext cx="2468880" cy="36576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3010b37b9af_0_9"/>
          <p:cNvSpPr txBox="1"/>
          <p:nvPr>
            <p:ph type="ctrTitle"/>
          </p:nvPr>
        </p:nvSpPr>
        <p:spPr>
          <a:xfrm>
            <a:off x="415600" y="-58111"/>
            <a:ext cx="11360700" cy="1453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6900"/>
              <a:buNone/>
            </a:pPr>
            <a:r>
              <a:rPr lang="en-US">
                <a:solidFill>
                  <a:schemeClr val="accent3"/>
                </a:solidFill>
              </a:rPr>
              <a:t>Yellow Group</a:t>
            </a:r>
            <a:endParaRPr>
              <a:solidFill>
                <a:schemeClr val="accent3"/>
              </a:solidFill>
            </a:endParaRPr>
          </a:p>
        </p:txBody>
      </p:sp>
      <p:sp>
        <p:nvSpPr>
          <p:cNvPr id="164" name="Google Shape;164;g3010b37b9af_0_9"/>
          <p:cNvSpPr txBox="1"/>
          <p:nvPr/>
        </p:nvSpPr>
        <p:spPr>
          <a:xfrm>
            <a:off x="523613" y="5262475"/>
            <a:ext cx="2569800" cy="861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Lead Teacher</a:t>
            </a:r>
            <a:endParaRPr b="1" i="0" sz="2000" u="none" cap="none" strike="noStrike">
              <a:solidFill>
                <a:srgbClr val="981A49"/>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Teacher Tshepo </a:t>
            </a:r>
            <a:endParaRPr b="1" i="0" sz="2000" u="none" cap="none" strike="noStrike">
              <a:solidFill>
                <a:srgbClr val="981A49"/>
              </a:solidFill>
              <a:latin typeface="Comfortaa"/>
              <a:ea typeface="Comfortaa"/>
              <a:cs typeface="Comfortaa"/>
              <a:sym typeface="Comfortaa"/>
            </a:endParaRPr>
          </a:p>
        </p:txBody>
      </p:sp>
      <p:sp>
        <p:nvSpPr>
          <p:cNvPr id="165" name="Google Shape;165;g3010b37b9af_0_9"/>
          <p:cNvSpPr txBox="1"/>
          <p:nvPr/>
        </p:nvSpPr>
        <p:spPr>
          <a:xfrm>
            <a:off x="6566880" y="5262463"/>
            <a:ext cx="2864100" cy="861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Teaching Assistant Teacher  Elizabeth</a:t>
            </a:r>
            <a:endParaRPr b="1" i="0" sz="2000" u="none" cap="none" strike="noStrike">
              <a:solidFill>
                <a:srgbClr val="000000"/>
              </a:solidFill>
              <a:latin typeface="Comfortaa"/>
              <a:ea typeface="Comfortaa"/>
              <a:cs typeface="Comfortaa"/>
              <a:sym typeface="Comfortaa"/>
            </a:endParaRPr>
          </a:p>
        </p:txBody>
      </p:sp>
      <p:pic>
        <p:nvPicPr>
          <p:cNvPr id="166" name="Google Shape;166;g3010b37b9af_0_9"/>
          <p:cNvPicPr preferRelativeResize="0"/>
          <p:nvPr/>
        </p:nvPicPr>
        <p:blipFill>
          <a:blip r:embed="rId3">
            <a:alphaModFix/>
          </a:blip>
          <a:stretch>
            <a:fillRect/>
          </a:stretch>
        </p:blipFill>
        <p:spPr>
          <a:xfrm>
            <a:off x="436913" y="1600202"/>
            <a:ext cx="2468880" cy="3657600"/>
          </a:xfrm>
          <a:prstGeom prst="rect">
            <a:avLst/>
          </a:prstGeom>
          <a:noFill/>
          <a:ln>
            <a:noFill/>
          </a:ln>
        </p:spPr>
      </p:pic>
      <p:pic>
        <p:nvPicPr>
          <p:cNvPr id="167" name="Google Shape;167;g3010b37b9af_0_9"/>
          <p:cNvPicPr preferRelativeResize="0"/>
          <p:nvPr/>
        </p:nvPicPr>
        <p:blipFill>
          <a:blip r:embed="rId4">
            <a:alphaModFix/>
          </a:blip>
          <a:stretch>
            <a:fillRect/>
          </a:stretch>
        </p:blipFill>
        <p:spPr>
          <a:xfrm>
            <a:off x="6764476" y="1600189"/>
            <a:ext cx="2468880" cy="36575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3010b37b9af_0_117"/>
          <p:cNvSpPr txBox="1"/>
          <p:nvPr>
            <p:ph type="ctrTitle"/>
          </p:nvPr>
        </p:nvSpPr>
        <p:spPr>
          <a:xfrm>
            <a:off x="415600" y="-83418"/>
            <a:ext cx="11360700" cy="1453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6900"/>
              <a:buNone/>
            </a:pPr>
            <a:r>
              <a:rPr lang="en-US">
                <a:solidFill>
                  <a:srgbClr val="F04E37"/>
                </a:solidFill>
              </a:rPr>
              <a:t>Red Group </a:t>
            </a:r>
            <a:endParaRPr>
              <a:solidFill>
                <a:srgbClr val="F04E37"/>
              </a:solidFill>
            </a:endParaRPr>
          </a:p>
        </p:txBody>
      </p:sp>
      <p:sp>
        <p:nvSpPr>
          <p:cNvPr id="173" name="Google Shape;173;g3010b37b9af_0_117"/>
          <p:cNvSpPr txBox="1"/>
          <p:nvPr/>
        </p:nvSpPr>
        <p:spPr>
          <a:xfrm>
            <a:off x="523613" y="5262475"/>
            <a:ext cx="2569800" cy="861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Lead Teacher</a:t>
            </a:r>
            <a:endParaRPr b="1" i="0" sz="2000" u="none" cap="none" strike="noStrike">
              <a:solidFill>
                <a:srgbClr val="981A49"/>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Teacher </a:t>
            </a:r>
            <a:r>
              <a:rPr b="1" lang="en-US" sz="2000">
                <a:solidFill>
                  <a:srgbClr val="981A49"/>
                </a:solidFill>
                <a:latin typeface="Comfortaa"/>
                <a:ea typeface="Comfortaa"/>
                <a:cs typeface="Comfortaa"/>
                <a:sym typeface="Comfortaa"/>
              </a:rPr>
              <a:t>Thobile</a:t>
            </a:r>
            <a:endParaRPr b="1" i="0" sz="2000" u="none" cap="none" strike="noStrike">
              <a:solidFill>
                <a:srgbClr val="981A49"/>
              </a:solidFill>
              <a:latin typeface="Comfortaa"/>
              <a:ea typeface="Comfortaa"/>
              <a:cs typeface="Comfortaa"/>
              <a:sym typeface="Comfortaa"/>
            </a:endParaRPr>
          </a:p>
        </p:txBody>
      </p:sp>
      <p:sp>
        <p:nvSpPr>
          <p:cNvPr id="174" name="Google Shape;174;g3010b37b9af_0_117"/>
          <p:cNvSpPr txBox="1"/>
          <p:nvPr/>
        </p:nvSpPr>
        <p:spPr>
          <a:xfrm>
            <a:off x="4771350" y="5262475"/>
            <a:ext cx="5901000" cy="861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Teaching Assistant</a:t>
            </a:r>
            <a:r>
              <a:rPr b="1" lang="en-US" sz="2000">
                <a:solidFill>
                  <a:srgbClr val="981A49"/>
                </a:solidFill>
                <a:latin typeface="Comfortaa"/>
                <a:ea typeface="Comfortaa"/>
                <a:cs typeface="Comfortaa"/>
                <a:sym typeface="Comfortaa"/>
              </a:rPr>
              <a:t>s</a:t>
            </a:r>
            <a:endParaRPr b="1" sz="2000">
              <a:solidFill>
                <a:srgbClr val="981A49"/>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700"/>
              <a:buFont typeface="Arial"/>
              <a:buNone/>
            </a:pPr>
            <a:r>
              <a:rPr b="1" lang="en-US" sz="2000">
                <a:solidFill>
                  <a:srgbClr val="981A49"/>
                </a:solidFill>
                <a:latin typeface="Comfortaa"/>
                <a:ea typeface="Comfortaa"/>
                <a:cs typeface="Comfortaa"/>
                <a:sym typeface="Comfortaa"/>
              </a:rPr>
              <a:t> Teacher Ayanda			 Teacher Sharlyne</a:t>
            </a:r>
            <a:endParaRPr b="1" i="0" sz="2000" u="none" cap="none" strike="noStrike">
              <a:solidFill>
                <a:srgbClr val="000000"/>
              </a:solidFill>
              <a:latin typeface="Comfortaa"/>
              <a:ea typeface="Comfortaa"/>
              <a:cs typeface="Comfortaa"/>
              <a:sym typeface="Comfortaa"/>
            </a:endParaRPr>
          </a:p>
        </p:txBody>
      </p:sp>
      <p:pic>
        <p:nvPicPr>
          <p:cNvPr id="175" name="Google Shape;175;g3010b37b9af_0_117"/>
          <p:cNvPicPr preferRelativeResize="0"/>
          <p:nvPr/>
        </p:nvPicPr>
        <p:blipFill>
          <a:blip r:embed="rId3">
            <a:alphaModFix/>
          </a:blip>
          <a:stretch>
            <a:fillRect/>
          </a:stretch>
        </p:blipFill>
        <p:spPr>
          <a:xfrm>
            <a:off x="548244" y="1579094"/>
            <a:ext cx="2468880" cy="3657601"/>
          </a:xfrm>
          <a:prstGeom prst="rect">
            <a:avLst/>
          </a:prstGeom>
          <a:noFill/>
          <a:ln>
            <a:noFill/>
          </a:ln>
        </p:spPr>
      </p:pic>
      <p:pic>
        <p:nvPicPr>
          <p:cNvPr id="176" name="Google Shape;176;g3010b37b9af_0_117"/>
          <p:cNvPicPr preferRelativeResize="0"/>
          <p:nvPr/>
        </p:nvPicPr>
        <p:blipFill>
          <a:blip r:embed="rId4">
            <a:alphaModFix/>
          </a:blip>
          <a:stretch>
            <a:fillRect/>
          </a:stretch>
        </p:blipFill>
        <p:spPr>
          <a:xfrm>
            <a:off x="4771338" y="1600207"/>
            <a:ext cx="2468880" cy="3657600"/>
          </a:xfrm>
          <a:prstGeom prst="rect">
            <a:avLst/>
          </a:prstGeom>
          <a:noFill/>
          <a:ln>
            <a:noFill/>
          </a:ln>
        </p:spPr>
      </p:pic>
      <p:pic>
        <p:nvPicPr>
          <p:cNvPr id="177" name="Google Shape;177;g3010b37b9af_0_117"/>
          <p:cNvPicPr preferRelativeResize="0"/>
          <p:nvPr/>
        </p:nvPicPr>
        <p:blipFill>
          <a:blip r:embed="rId5">
            <a:alphaModFix/>
          </a:blip>
          <a:stretch>
            <a:fillRect/>
          </a:stretch>
        </p:blipFill>
        <p:spPr>
          <a:xfrm>
            <a:off x="7821428" y="1600207"/>
            <a:ext cx="2468880" cy="3657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3993d227e7a_0_17"/>
          <p:cNvSpPr txBox="1"/>
          <p:nvPr>
            <p:ph type="ctrTitle"/>
          </p:nvPr>
        </p:nvSpPr>
        <p:spPr>
          <a:xfrm>
            <a:off x="415600" y="-45458"/>
            <a:ext cx="11360700" cy="1453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6900"/>
              <a:buNone/>
            </a:pPr>
            <a:r>
              <a:rPr lang="en-US">
                <a:solidFill>
                  <a:srgbClr val="FF9900"/>
                </a:solidFill>
              </a:rPr>
              <a:t>Orange Group 1</a:t>
            </a:r>
            <a:endParaRPr>
              <a:solidFill>
                <a:srgbClr val="FF9900"/>
              </a:solidFill>
            </a:endParaRPr>
          </a:p>
        </p:txBody>
      </p:sp>
      <p:sp>
        <p:nvSpPr>
          <p:cNvPr id="183" name="Google Shape;183;g3993d227e7a_0_17"/>
          <p:cNvSpPr txBox="1"/>
          <p:nvPr/>
        </p:nvSpPr>
        <p:spPr>
          <a:xfrm>
            <a:off x="523613" y="5262475"/>
            <a:ext cx="2569800" cy="861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Lead Teacher</a:t>
            </a:r>
            <a:endParaRPr b="1" i="0" sz="2000" u="none" cap="none" strike="noStrike">
              <a:solidFill>
                <a:srgbClr val="981A49"/>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Teacher Tidi </a:t>
            </a:r>
            <a:endParaRPr b="1" i="0" sz="2000" u="none" cap="none" strike="noStrike">
              <a:solidFill>
                <a:srgbClr val="981A49"/>
              </a:solidFill>
              <a:latin typeface="Comfortaa"/>
              <a:ea typeface="Comfortaa"/>
              <a:cs typeface="Comfortaa"/>
              <a:sym typeface="Comfortaa"/>
            </a:endParaRPr>
          </a:p>
        </p:txBody>
      </p:sp>
      <p:sp>
        <p:nvSpPr>
          <p:cNvPr id="184" name="Google Shape;184;g3993d227e7a_0_17"/>
          <p:cNvSpPr txBox="1"/>
          <p:nvPr/>
        </p:nvSpPr>
        <p:spPr>
          <a:xfrm>
            <a:off x="6566880" y="5262463"/>
            <a:ext cx="2864100" cy="861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Teaching Assistant Teacher  P</a:t>
            </a:r>
            <a:r>
              <a:rPr b="1" lang="en-US" sz="2000">
                <a:solidFill>
                  <a:srgbClr val="981A49"/>
                </a:solidFill>
                <a:latin typeface="Comfortaa"/>
                <a:ea typeface="Comfortaa"/>
                <a:cs typeface="Comfortaa"/>
                <a:sym typeface="Comfortaa"/>
              </a:rPr>
              <a:t>aris</a:t>
            </a:r>
            <a:endParaRPr b="1" i="0" sz="2000" u="none" cap="none" strike="noStrike">
              <a:solidFill>
                <a:srgbClr val="000000"/>
              </a:solidFill>
              <a:latin typeface="Comfortaa"/>
              <a:ea typeface="Comfortaa"/>
              <a:cs typeface="Comfortaa"/>
              <a:sym typeface="Comfortaa"/>
            </a:endParaRPr>
          </a:p>
        </p:txBody>
      </p:sp>
      <p:pic>
        <p:nvPicPr>
          <p:cNvPr id="185" name="Google Shape;185;g3993d227e7a_0_17"/>
          <p:cNvPicPr preferRelativeResize="0"/>
          <p:nvPr/>
        </p:nvPicPr>
        <p:blipFill>
          <a:blip r:embed="rId3">
            <a:alphaModFix/>
          </a:blip>
          <a:stretch>
            <a:fillRect/>
          </a:stretch>
        </p:blipFill>
        <p:spPr>
          <a:xfrm>
            <a:off x="599688" y="1600192"/>
            <a:ext cx="2468880" cy="3657601"/>
          </a:xfrm>
          <a:prstGeom prst="rect">
            <a:avLst/>
          </a:prstGeom>
          <a:noFill/>
          <a:ln>
            <a:noFill/>
          </a:ln>
        </p:spPr>
      </p:pic>
      <p:pic>
        <p:nvPicPr>
          <p:cNvPr id="186" name="Google Shape;186;g3993d227e7a_0_17"/>
          <p:cNvPicPr preferRelativeResize="0"/>
          <p:nvPr/>
        </p:nvPicPr>
        <p:blipFill>
          <a:blip r:embed="rId4">
            <a:alphaModFix/>
          </a:blip>
          <a:stretch>
            <a:fillRect/>
          </a:stretch>
        </p:blipFill>
        <p:spPr>
          <a:xfrm>
            <a:off x="6764478" y="1600192"/>
            <a:ext cx="2468880" cy="3657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3010b37b9af_0_126"/>
          <p:cNvSpPr txBox="1"/>
          <p:nvPr>
            <p:ph type="ctrTitle"/>
          </p:nvPr>
        </p:nvSpPr>
        <p:spPr>
          <a:xfrm>
            <a:off x="415600" y="-45458"/>
            <a:ext cx="11360700" cy="1453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6900"/>
              <a:buNone/>
            </a:pPr>
            <a:r>
              <a:rPr lang="en-US">
                <a:solidFill>
                  <a:srgbClr val="FF9900"/>
                </a:solidFill>
              </a:rPr>
              <a:t>Orange Group 2</a:t>
            </a:r>
            <a:endParaRPr>
              <a:solidFill>
                <a:srgbClr val="FF9900"/>
              </a:solidFill>
            </a:endParaRPr>
          </a:p>
        </p:txBody>
      </p:sp>
      <p:sp>
        <p:nvSpPr>
          <p:cNvPr id="192" name="Google Shape;192;g3010b37b9af_0_126"/>
          <p:cNvSpPr txBox="1"/>
          <p:nvPr/>
        </p:nvSpPr>
        <p:spPr>
          <a:xfrm>
            <a:off x="523613" y="5262475"/>
            <a:ext cx="2569800" cy="861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Lead Teacher</a:t>
            </a:r>
            <a:endParaRPr b="1" i="0" sz="2000" u="none" cap="none" strike="noStrike">
              <a:solidFill>
                <a:srgbClr val="981A49"/>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Teacher Tebogo </a:t>
            </a:r>
            <a:endParaRPr b="1" i="0" sz="2000" u="none" cap="none" strike="noStrike">
              <a:solidFill>
                <a:srgbClr val="981A49"/>
              </a:solidFill>
              <a:latin typeface="Comfortaa"/>
              <a:ea typeface="Comfortaa"/>
              <a:cs typeface="Comfortaa"/>
              <a:sym typeface="Comfortaa"/>
            </a:endParaRPr>
          </a:p>
        </p:txBody>
      </p:sp>
      <p:sp>
        <p:nvSpPr>
          <p:cNvPr id="193" name="Google Shape;193;g3010b37b9af_0_126"/>
          <p:cNvSpPr txBox="1"/>
          <p:nvPr/>
        </p:nvSpPr>
        <p:spPr>
          <a:xfrm>
            <a:off x="6566880" y="5262463"/>
            <a:ext cx="2864100" cy="861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1" i="0" lang="en-US" sz="2000" u="none" cap="none" strike="noStrike">
                <a:solidFill>
                  <a:srgbClr val="981A49"/>
                </a:solidFill>
                <a:latin typeface="Comfortaa"/>
                <a:ea typeface="Comfortaa"/>
                <a:cs typeface="Comfortaa"/>
                <a:sym typeface="Comfortaa"/>
              </a:rPr>
              <a:t>Teaching Assistant Teacher </a:t>
            </a:r>
            <a:r>
              <a:rPr b="1" lang="en-US" sz="2000">
                <a:solidFill>
                  <a:srgbClr val="981A49"/>
                </a:solidFill>
                <a:latin typeface="Comfortaa"/>
                <a:ea typeface="Comfortaa"/>
                <a:cs typeface="Comfortaa"/>
                <a:sym typeface="Comfortaa"/>
              </a:rPr>
              <a:t>Lydia</a:t>
            </a:r>
            <a:r>
              <a:rPr b="1" i="0" lang="en-US" sz="2000" u="none" cap="none" strike="noStrike">
                <a:solidFill>
                  <a:srgbClr val="981A49"/>
                </a:solidFill>
                <a:latin typeface="Comfortaa"/>
                <a:ea typeface="Comfortaa"/>
                <a:cs typeface="Comfortaa"/>
                <a:sym typeface="Comfortaa"/>
              </a:rPr>
              <a:t> </a:t>
            </a:r>
            <a:endParaRPr b="1" i="0" sz="2000" u="none" cap="none" strike="noStrike">
              <a:solidFill>
                <a:srgbClr val="000000"/>
              </a:solidFill>
              <a:latin typeface="Comfortaa"/>
              <a:ea typeface="Comfortaa"/>
              <a:cs typeface="Comfortaa"/>
              <a:sym typeface="Comfortaa"/>
            </a:endParaRPr>
          </a:p>
        </p:txBody>
      </p:sp>
      <p:pic>
        <p:nvPicPr>
          <p:cNvPr id="194" name="Google Shape;194;g3010b37b9af_0_126"/>
          <p:cNvPicPr preferRelativeResize="0"/>
          <p:nvPr/>
        </p:nvPicPr>
        <p:blipFill>
          <a:blip r:embed="rId3">
            <a:alphaModFix/>
          </a:blip>
          <a:stretch>
            <a:fillRect/>
          </a:stretch>
        </p:blipFill>
        <p:spPr>
          <a:xfrm>
            <a:off x="523613" y="1506455"/>
            <a:ext cx="2468881" cy="3657600"/>
          </a:xfrm>
          <a:prstGeom prst="rect">
            <a:avLst/>
          </a:prstGeom>
          <a:noFill/>
          <a:ln>
            <a:noFill/>
          </a:ln>
        </p:spPr>
      </p:pic>
      <p:pic>
        <p:nvPicPr>
          <p:cNvPr id="195" name="Google Shape;195;g3010b37b9af_0_126"/>
          <p:cNvPicPr preferRelativeResize="0"/>
          <p:nvPr/>
        </p:nvPicPr>
        <p:blipFill>
          <a:blip r:embed="rId4">
            <a:alphaModFix/>
          </a:blip>
          <a:stretch>
            <a:fillRect/>
          </a:stretch>
        </p:blipFill>
        <p:spPr>
          <a:xfrm>
            <a:off x="6764488" y="1600192"/>
            <a:ext cx="2468880" cy="3657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2fcf1ba85ea_0_0"/>
          <p:cNvSpPr txBox="1"/>
          <p:nvPr>
            <p:ph type="title"/>
          </p:nvPr>
        </p:nvSpPr>
        <p:spPr>
          <a:xfrm>
            <a:off x="180824" y="224843"/>
            <a:ext cx="11415300" cy="57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Teacher and Classroom Information</a:t>
            </a:r>
            <a:endParaRPr>
              <a:latin typeface="Comfortaa"/>
              <a:ea typeface="Comfortaa"/>
              <a:cs typeface="Comfortaa"/>
              <a:sym typeface="Comfortaa"/>
            </a:endParaRPr>
          </a:p>
        </p:txBody>
      </p:sp>
      <p:sp>
        <p:nvSpPr>
          <p:cNvPr id="201" name="Google Shape;201;g2fcf1ba85ea_0_0"/>
          <p:cNvSpPr txBox="1"/>
          <p:nvPr>
            <p:ph idx="4294967295" type="subTitle"/>
          </p:nvPr>
        </p:nvSpPr>
        <p:spPr>
          <a:xfrm>
            <a:off x="91750" y="960000"/>
            <a:ext cx="7601700" cy="53205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Clr>
                <a:schemeClr val="dk1"/>
              </a:buClr>
              <a:buSzPts val="1400"/>
              <a:buFont typeface="Corbel"/>
              <a:buChar char="●"/>
            </a:pPr>
            <a:r>
              <a:rPr b="1" i="0" lang="en-US" sz="1400" u="none" cap="none" strike="noStrike">
                <a:solidFill>
                  <a:schemeClr val="dk1"/>
                </a:solidFill>
                <a:latin typeface="Corbel"/>
                <a:ea typeface="Corbel"/>
                <a:cs typeface="Corbel"/>
                <a:sym typeface="Corbel"/>
              </a:rPr>
              <a:t>Class capacity</a:t>
            </a:r>
            <a:endParaRPr b="1" i="0" sz="1400" u="none" cap="none" strike="noStrike">
              <a:solidFill>
                <a:schemeClr val="dk1"/>
              </a:solidFill>
              <a:latin typeface="Corbel"/>
              <a:ea typeface="Corbel"/>
              <a:cs typeface="Corbel"/>
              <a:sym typeface="Corbel"/>
            </a:endParaRPr>
          </a:p>
          <a:p>
            <a:pPr indent="0" lvl="0" marL="457200" rtl="0" algn="l">
              <a:spcBef>
                <a:spcPts val="0"/>
              </a:spcBef>
              <a:spcAft>
                <a:spcPts val="0"/>
              </a:spcAft>
              <a:buNone/>
            </a:pPr>
            <a:r>
              <a:rPr b="1" lang="en-US" sz="1400">
                <a:solidFill>
                  <a:schemeClr val="dk1"/>
                </a:solidFill>
                <a:extLst>
                  <a:ext uri="http://customooxmlschemas.google.com/">
                    <go:slidesCustomData xmlns:go="http://customooxmlschemas.google.com/" textRoundtripDataId="22"/>
                  </a:ext>
                </a:extLst>
              </a:rPr>
              <a:t>Blue Group: </a:t>
            </a:r>
            <a:r>
              <a:rPr lang="en-US" sz="1400">
                <a:solidFill>
                  <a:schemeClr val="dk1"/>
                </a:solidFill>
                <a:extLst>
                  <a:ext uri="http://customooxmlschemas.google.com/">
                    <go:slidesCustomData xmlns:go="http://customooxmlschemas.google.com/" textRoundtripDataId="23"/>
                  </a:ext>
                </a:extLst>
              </a:rPr>
              <a:t>12 Children</a:t>
            </a:r>
            <a:endParaRPr sz="1400">
              <a:solidFill>
                <a:schemeClr val="dk1"/>
              </a:solidFill>
              <a:extLst>
                <a:ext uri="http://customooxmlschemas.google.com/">
                  <go:slidesCustomData xmlns:go="http://customooxmlschemas.google.com/" textRoundtripDataId="24"/>
                </a:ext>
              </a:extLst>
            </a:endParaRPr>
          </a:p>
          <a:p>
            <a:pPr indent="0" lvl="0" marL="457200" rtl="0" algn="l">
              <a:spcBef>
                <a:spcPts val="0"/>
              </a:spcBef>
              <a:spcAft>
                <a:spcPts val="0"/>
              </a:spcAft>
              <a:buNone/>
            </a:pPr>
            <a:r>
              <a:rPr b="1" lang="en-US" sz="1400">
                <a:solidFill>
                  <a:schemeClr val="dk1"/>
                </a:solidFill>
                <a:extLst>
                  <a:ext uri="http://customooxmlschemas.google.com/">
                    <go:slidesCustomData xmlns:go="http://customooxmlschemas.google.com/" textRoundtripDataId="25"/>
                  </a:ext>
                </a:extLst>
              </a:rPr>
              <a:t>Green Group:</a:t>
            </a:r>
            <a:r>
              <a:rPr lang="en-US" sz="1400">
                <a:solidFill>
                  <a:schemeClr val="dk1"/>
                </a:solidFill>
                <a:extLst>
                  <a:ext uri="http://customooxmlschemas.google.com/">
                    <go:slidesCustomData xmlns:go="http://customooxmlschemas.google.com/" textRoundtripDataId="26"/>
                  </a:ext>
                </a:extLst>
              </a:rPr>
              <a:t> 24 Children</a:t>
            </a:r>
            <a:endParaRPr sz="1400">
              <a:solidFill>
                <a:schemeClr val="dk1"/>
              </a:solidFill>
              <a:extLst>
                <a:ext uri="http://customooxmlschemas.google.com/">
                  <go:slidesCustomData xmlns:go="http://customooxmlschemas.google.com/" textRoundtripDataId="27"/>
                </a:ext>
              </a:extLst>
            </a:endParaRPr>
          </a:p>
          <a:p>
            <a:pPr indent="0" lvl="0" marL="457200" rtl="0" algn="l">
              <a:spcBef>
                <a:spcPts val="0"/>
              </a:spcBef>
              <a:spcAft>
                <a:spcPts val="0"/>
              </a:spcAft>
              <a:buNone/>
            </a:pPr>
            <a:r>
              <a:rPr b="1" lang="en-US" sz="1400">
                <a:solidFill>
                  <a:schemeClr val="dk1"/>
                </a:solidFill>
                <a:extLst>
                  <a:ext uri="http://customooxmlschemas.google.com/">
                    <go:slidesCustomData xmlns:go="http://customooxmlschemas.google.com/" textRoundtripDataId="28"/>
                  </a:ext>
                </a:extLst>
              </a:rPr>
              <a:t>Yellow Group:</a:t>
            </a:r>
            <a:r>
              <a:rPr lang="en-US" sz="1400">
                <a:solidFill>
                  <a:schemeClr val="dk1"/>
                </a:solidFill>
                <a:extLst>
                  <a:ext uri="http://customooxmlschemas.google.com/">
                    <go:slidesCustomData xmlns:go="http://customooxmlschemas.google.com/" textRoundtripDataId="29"/>
                  </a:ext>
                </a:extLst>
              </a:rPr>
              <a:t> 24 Children</a:t>
            </a:r>
            <a:endParaRPr sz="1400">
              <a:solidFill>
                <a:schemeClr val="dk1"/>
              </a:solidFill>
              <a:extLst>
                <a:ext uri="http://customooxmlschemas.google.com/">
                  <go:slidesCustomData xmlns:go="http://customooxmlschemas.google.com/" textRoundtripDataId="30"/>
                </a:ext>
              </a:extLst>
            </a:endParaRPr>
          </a:p>
          <a:p>
            <a:pPr indent="0" lvl="0" marL="457200" rtl="0" algn="l">
              <a:spcBef>
                <a:spcPts val="0"/>
              </a:spcBef>
              <a:spcAft>
                <a:spcPts val="0"/>
              </a:spcAft>
              <a:buNone/>
            </a:pPr>
            <a:r>
              <a:rPr b="1" lang="en-US" sz="1400">
                <a:solidFill>
                  <a:schemeClr val="dk1"/>
                </a:solidFill>
                <a:extLst>
                  <a:ext uri="http://customooxmlschemas.google.com/">
                    <go:slidesCustomData xmlns:go="http://customooxmlschemas.google.com/" textRoundtripDataId="31"/>
                  </a:ext>
                </a:extLst>
              </a:rPr>
              <a:t>Red Group:</a:t>
            </a:r>
            <a:r>
              <a:rPr lang="en-US" sz="1400">
                <a:solidFill>
                  <a:schemeClr val="dk1"/>
                </a:solidFill>
                <a:extLst>
                  <a:ext uri="http://customooxmlschemas.google.com/">
                    <go:slidesCustomData xmlns:go="http://customooxmlschemas.google.com/" textRoundtripDataId="32"/>
                  </a:ext>
                </a:extLst>
              </a:rPr>
              <a:t> 28 Children</a:t>
            </a:r>
            <a:endParaRPr sz="1400">
              <a:solidFill>
                <a:schemeClr val="dk1"/>
              </a:solidFill>
              <a:extLst>
                <a:ext uri="http://customooxmlschemas.google.com/">
                  <go:slidesCustomData xmlns:go="http://customooxmlschemas.google.com/" textRoundtripDataId="33"/>
                </a:ext>
              </a:extLst>
            </a:endParaRPr>
          </a:p>
          <a:p>
            <a:pPr indent="0" lvl="0" marL="457200" rtl="0" algn="l">
              <a:spcBef>
                <a:spcPts val="0"/>
              </a:spcBef>
              <a:spcAft>
                <a:spcPts val="0"/>
              </a:spcAft>
              <a:buNone/>
            </a:pPr>
            <a:r>
              <a:rPr b="1" lang="en-US" sz="1400">
                <a:solidFill>
                  <a:schemeClr val="dk1"/>
                </a:solidFill>
                <a:extLst>
                  <a:ext uri="http://customooxmlschemas.google.com/">
                    <go:slidesCustomData xmlns:go="http://customooxmlschemas.google.com/" textRoundtripDataId="34"/>
                  </a:ext>
                </a:extLst>
              </a:rPr>
              <a:t>Orange Group 1 and 2:</a:t>
            </a:r>
            <a:r>
              <a:rPr lang="en-US" sz="1400">
                <a:solidFill>
                  <a:schemeClr val="dk1"/>
                </a:solidFill>
                <a:extLst>
                  <a:ext uri="http://customooxmlschemas.google.com/">
                    <go:slidesCustomData xmlns:go="http://customooxmlschemas.google.com/" textRoundtripDataId="35"/>
                  </a:ext>
                </a:extLst>
              </a:rPr>
              <a:t> </a:t>
            </a:r>
            <a:r>
              <a:rPr lang="en-US" sz="1400">
                <a:solidFill>
                  <a:schemeClr val="dk1"/>
                </a:solidFill>
              </a:rPr>
              <a:t>24 Children</a:t>
            </a:r>
            <a:endParaRPr sz="1400">
              <a:solidFill>
                <a:schemeClr val="dk1"/>
              </a:solidFill>
            </a:endParaRPr>
          </a:p>
          <a:p>
            <a:pPr indent="0" lvl="0" marL="457200" marR="0" rtl="0" algn="l">
              <a:lnSpc>
                <a:spcPct val="115000"/>
              </a:lnSpc>
              <a:spcBef>
                <a:spcPts val="0"/>
              </a:spcBef>
              <a:spcAft>
                <a:spcPts val="0"/>
              </a:spcAft>
              <a:buClr>
                <a:srgbClr val="981A49"/>
              </a:buClr>
              <a:buSzPts val="1800"/>
              <a:buFont typeface="Corbel"/>
              <a:buNone/>
            </a:pPr>
            <a:r>
              <a:t/>
            </a:r>
            <a:endParaRPr b="0" i="0" sz="1400" u="none" cap="none" strike="noStrike">
              <a:solidFill>
                <a:schemeClr val="dk1"/>
              </a:solidFill>
              <a:latin typeface="Corbel"/>
              <a:ea typeface="Corbel"/>
              <a:cs typeface="Corbel"/>
              <a:sym typeface="Corbel"/>
            </a:endParaRPr>
          </a:p>
          <a:p>
            <a:pPr indent="-317500" lvl="0" marL="457200" marR="0" rtl="0" algn="l">
              <a:lnSpc>
                <a:spcPct val="115000"/>
              </a:lnSpc>
              <a:spcBef>
                <a:spcPts val="0"/>
              </a:spcBef>
              <a:spcAft>
                <a:spcPts val="0"/>
              </a:spcAft>
              <a:buClr>
                <a:schemeClr val="dk1"/>
              </a:buClr>
              <a:buSzPts val="1400"/>
              <a:buFont typeface="Corbel"/>
              <a:buChar char="●"/>
            </a:pPr>
            <a:r>
              <a:rPr b="1" i="0" lang="en-US"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36"/>
                  </a:ext>
                </a:extLst>
              </a:rPr>
              <a:t>Teacher/child ratios</a:t>
            </a:r>
            <a:endParaRPr b="1" i="0"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37"/>
                </a:ext>
              </a:extLst>
            </a:endParaRPr>
          </a:p>
          <a:p>
            <a:pPr indent="0" lvl="0" marL="457200" marR="0" rtl="0" algn="l">
              <a:lnSpc>
                <a:spcPct val="115000"/>
              </a:lnSpc>
              <a:spcBef>
                <a:spcPts val="0"/>
              </a:spcBef>
              <a:spcAft>
                <a:spcPts val="0"/>
              </a:spcAft>
              <a:buClr>
                <a:srgbClr val="981A49"/>
              </a:buClr>
              <a:buSzPts val="1800"/>
              <a:buFont typeface="Corbel"/>
              <a:buNone/>
            </a:pPr>
            <a:r>
              <a:rPr b="1" i="0" lang="en-US"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38"/>
                  </a:ext>
                </a:extLst>
              </a:rPr>
              <a:t>Blue Group: </a:t>
            </a:r>
            <a:r>
              <a:rPr b="0" i="0" lang="en-US"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39"/>
                  </a:ext>
                </a:extLst>
              </a:rPr>
              <a:t>1 teacher per </a:t>
            </a:r>
            <a:r>
              <a:rPr lang="en-US" sz="1400">
                <a:solidFill>
                  <a:schemeClr val="dk1"/>
                </a:solidFill>
                <a:extLst>
                  <a:ext uri="http://customooxmlschemas.google.com/">
                    <go:slidesCustomData xmlns:go="http://customooxmlschemas.google.com/" textRoundtripDataId="40"/>
                  </a:ext>
                </a:extLst>
              </a:rPr>
              <a:t>4</a:t>
            </a:r>
            <a:r>
              <a:rPr b="0" i="0" lang="en-US"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41"/>
                  </a:ext>
                </a:extLst>
              </a:rPr>
              <a:t> children.</a:t>
            </a:r>
            <a:endParaRPr b="0" i="0"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42"/>
                </a:ext>
              </a:extLst>
            </a:endParaRPr>
          </a:p>
          <a:p>
            <a:pPr indent="0" lvl="0" marL="457200" marR="0" rtl="0" algn="l">
              <a:lnSpc>
                <a:spcPct val="115000"/>
              </a:lnSpc>
              <a:spcBef>
                <a:spcPts val="0"/>
              </a:spcBef>
              <a:spcAft>
                <a:spcPts val="0"/>
              </a:spcAft>
              <a:buClr>
                <a:srgbClr val="981A49"/>
              </a:buClr>
              <a:buSzPts val="1800"/>
              <a:buFont typeface="Corbel"/>
              <a:buNone/>
            </a:pPr>
            <a:r>
              <a:rPr b="1" i="0" lang="en-US"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43"/>
                  </a:ext>
                </a:extLst>
              </a:rPr>
              <a:t>Green Group:</a:t>
            </a:r>
            <a:r>
              <a:rPr b="0" i="0" lang="en-US"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44"/>
                  </a:ext>
                </a:extLst>
              </a:rPr>
              <a:t> 1 teacher per 8 children.</a:t>
            </a:r>
            <a:endParaRPr b="0" i="0"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45"/>
                </a:ext>
              </a:extLst>
            </a:endParaRPr>
          </a:p>
          <a:p>
            <a:pPr indent="0" lvl="0" marL="457200" marR="0" rtl="0" algn="l">
              <a:lnSpc>
                <a:spcPct val="115000"/>
              </a:lnSpc>
              <a:spcBef>
                <a:spcPts val="0"/>
              </a:spcBef>
              <a:spcAft>
                <a:spcPts val="0"/>
              </a:spcAft>
              <a:buClr>
                <a:srgbClr val="981A49"/>
              </a:buClr>
              <a:buSzPts val="1800"/>
              <a:buFont typeface="Corbel"/>
              <a:buNone/>
            </a:pPr>
            <a:r>
              <a:rPr b="1" i="0" lang="en-US"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46"/>
                  </a:ext>
                </a:extLst>
              </a:rPr>
              <a:t>Yellow Group:</a:t>
            </a:r>
            <a:r>
              <a:rPr b="0" i="0" lang="en-US"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47"/>
                  </a:ext>
                </a:extLst>
              </a:rPr>
              <a:t> </a:t>
            </a:r>
            <a:r>
              <a:rPr lang="en-US" sz="1400">
                <a:solidFill>
                  <a:schemeClr val="dk1"/>
                </a:solidFill>
                <a:extLst>
                  <a:ext uri="http://customooxmlschemas.google.com/">
                    <go:slidesCustomData xmlns:go="http://customooxmlschemas.google.com/" textRoundtripDataId="48"/>
                  </a:ext>
                </a:extLst>
              </a:rPr>
              <a:t>1 teacher per 12 children.</a:t>
            </a:r>
            <a:endParaRPr b="0" i="0"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49"/>
                </a:ext>
              </a:extLst>
            </a:endParaRPr>
          </a:p>
          <a:p>
            <a:pPr indent="0" lvl="0" marL="457200" marR="0" rtl="0" algn="l">
              <a:lnSpc>
                <a:spcPct val="115000"/>
              </a:lnSpc>
              <a:spcBef>
                <a:spcPts val="0"/>
              </a:spcBef>
              <a:spcAft>
                <a:spcPts val="0"/>
              </a:spcAft>
              <a:buClr>
                <a:srgbClr val="981A49"/>
              </a:buClr>
              <a:buSzPts val="1800"/>
              <a:buFont typeface="Corbel"/>
              <a:buNone/>
            </a:pPr>
            <a:r>
              <a:rPr b="1" i="0" lang="en-US"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50"/>
                  </a:ext>
                </a:extLst>
              </a:rPr>
              <a:t>Red Group:</a:t>
            </a:r>
            <a:r>
              <a:rPr b="0" i="0" lang="en-US"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51"/>
                  </a:ext>
                </a:extLst>
              </a:rPr>
              <a:t> </a:t>
            </a:r>
            <a:r>
              <a:rPr lang="en-US" sz="1400">
                <a:solidFill>
                  <a:schemeClr val="dk1"/>
                </a:solidFill>
                <a:extLst>
                  <a:ext uri="http://customooxmlschemas.google.com/">
                    <go:slidesCustomData xmlns:go="http://customooxmlschemas.google.com/" textRoundtripDataId="52"/>
                  </a:ext>
                </a:extLst>
              </a:rPr>
              <a:t>1 teacher per 12 children.</a:t>
            </a:r>
            <a:endParaRPr b="0" i="0"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53"/>
                </a:ext>
              </a:extLst>
            </a:endParaRPr>
          </a:p>
          <a:p>
            <a:pPr indent="0" lvl="0" marL="457200" marR="0" rtl="0" algn="l">
              <a:lnSpc>
                <a:spcPct val="115000"/>
              </a:lnSpc>
              <a:spcBef>
                <a:spcPts val="0"/>
              </a:spcBef>
              <a:spcAft>
                <a:spcPts val="0"/>
              </a:spcAft>
              <a:buClr>
                <a:srgbClr val="981A49"/>
              </a:buClr>
              <a:buSzPts val="1800"/>
              <a:buFont typeface="Corbel"/>
              <a:buNone/>
            </a:pPr>
            <a:r>
              <a:rPr b="1" i="0" lang="en-US"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54"/>
                  </a:ext>
                </a:extLst>
              </a:rPr>
              <a:t>Orange Group 1 and 2:</a:t>
            </a:r>
            <a:r>
              <a:rPr b="0" i="0" lang="en-US"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55"/>
                  </a:ext>
                </a:extLst>
              </a:rPr>
              <a:t> 1 teacher per </a:t>
            </a:r>
            <a:r>
              <a:rPr lang="en-US" sz="1400">
                <a:solidFill>
                  <a:schemeClr val="dk1"/>
                </a:solidFill>
                <a:extLst>
                  <a:ext uri="http://customooxmlschemas.google.com/">
                    <go:slidesCustomData xmlns:go="http://customooxmlschemas.google.com/" textRoundtripDataId="56"/>
                  </a:ext>
                </a:extLst>
              </a:rPr>
              <a:t>12 </a:t>
            </a:r>
            <a:r>
              <a:rPr b="0" i="0" lang="en-US"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57"/>
                  </a:ext>
                </a:extLst>
              </a:rPr>
              <a:t>children.</a:t>
            </a:r>
            <a:endParaRPr b="0" i="0" sz="1400" u="none" cap="none" strike="noStrike">
              <a:solidFill>
                <a:schemeClr val="dk1"/>
              </a:solidFill>
              <a:latin typeface="Corbel"/>
              <a:ea typeface="Corbel"/>
              <a:cs typeface="Corbel"/>
              <a:sym typeface="Corbel"/>
            </a:endParaRPr>
          </a:p>
          <a:p>
            <a:pPr indent="0" lvl="0" marL="457200" marR="0" rtl="0" algn="l">
              <a:lnSpc>
                <a:spcPct val="115000"/>
              </a:lnSpc>
              <a:spcBef>
                <a:spcPts val="0"/>
              </a:spcBef>
              <a:spcAft>
                <a:spcPts val="0"/>
              </a:spcAft>
              <a:buClr>
                <a:srgbClr val="981A49"/>
              </a:buClr>
              <a:buSzPts val="1800"/>
              <a:buFont typeface="Corbel"/>
              <a:buNone/>
            </a:pPr>
            <a:r>
              <a:t/>
            </a:r>
            <a:endParaRPr b="0" i="0" sz="1400" u="none" cap="none" strike="noStrike">
              <a:solidFill>
                <a:schemeClr val="dk1"/>
              </a:solidFill>
              <a:latin typeface="Corbel"/>
              <a:ea typeface="Corbel"/>
              <a:cs typeface="Corbel"/>
              <a:sym typeface="Corbel"/>
            </a:endParaRPr>
          </a:p>
          <a:p>
            <a:pPr indent="-317500" lvl="0" marL="457200" marR="0" rtl="0" algn="l">
              <a:lnSpc>
                <a:spcPct val="115000"/>
              </a:lnSpc>
              <a:spcBef>
                <a:spcPts val="0"/>
              </a:spcBef>
              <a:spcAft>
                <a:spcPts val="0"/>
              </a:spcAft>
              <a:buClr>
                <a:schemeClr val="dk1"/>
              </a:buClr>
              <a:buSzPts val="1400"/>
              <a:buFont typeface="Corbel"/>
              <a:buChar char="●"/>
            </a:pPr>
            <a:r>
              <a:rPr b="1" i="0" lang="en-US" sz="1400" u="none" cap="none" strike="noStrike">
                <a:solidFill>
                  <a:schemeClr val="dk1"/>
                </a:solidFill>
                <a:latin typeface="Corbel"/>
                <a:ea typeface="Corbel"/>
                <a:cs typeface="Corbel"/>
                <a:sym typeface="Corbel"/>
              </a:rPr>
              <a:t>Teacher leave</a:t>
            </a:r>
            <a:endParaRPr b="1" i="0" sz="1400" u="none" cap="none" strike="noStrike">
              <a:solidFill>
                <a:schemeClr val="dk1"/>
              </a:solidFill>
              <a:latin typeface="Corbel"/>
              <a:ea typeface="Corbel"/>
              <a:cs typeface="Corbel"/>
              <a:sym typeface="Corbel"/>
            </a:endParaRPr>
          </a:p>
          <a:p>
            <a:pPr indent="0" lvl="0" marL="457200" marR="0" rtl="0" algn="l">
              <a:lnSpc>
                <a:spcPct val="115000"/>
              </a:lnSpc>
              <a:spcBef>
                <a:spcPts val="0"/>
              </a:spcBef>
              <a:spcAft>
                <a:spcPts val="0"/>
              </a:spcAft>
              <a:buClr>
                <a:srgbClr val="981A49"/>
              </a:buClr>
              <a:buSzPts val="1800"/>
              <a:buFont typeface="Corbel"/>
              <a:buNone/>
            </a:pPr>
            <a:r>
              <a:rPr b="0" i="0" lang="en-US" sz="1400" u="none" cap="none" strike="noStrike">
                <a:solidFill>
                  <a:schemeClr val="dk1"/>
                </a:solidFill>
                <a:latin typeface="Corbel"/>
                <a:ea typeface="Corbel"/>
                <a:cs typeface="Corbel"/>
                <a:sym typeface="Corbel"/>
              </a:rPr>
              <a:t>Teachers may take annual, study, maternity, or sick leave throughout the year. Substitute teachers are provided as needed.</a:t>
            </a:r>
            <a:endParaRPr b="0" i="0" sz="1400" u="none" cap="none" strike="noStrike">
              <a:solidFill>
                <a:schemeClr val="dk1"/>
              </a:solidFill>
              <a:latin typeface="Corbel"/>
              <a:ea typeface="Corbel"/>
              <a:cs typeface="Corbel"/>
              <a:sym typeface="Corbel"/>
            </a:endParaRPr>
          </a:p>
          <a:p>
            <a:pPr indent="0" lvl="0" marL="457200" marR="0" rtl="0" algn="l">
              <a:lnSpc>
                <a:spcPct val="115000"/>
              </a:lnSpc>
              <a:spcBef>
                <a:spcPts val="0"/>
              </a:spcBef>
              <a:spcAft>
                <a:spcPts val="0"/>
              </a:spcAft>
              <a:buClr>
                <a:srgbClr val="981A49"/>
              </a:buClr>
              <a:buSzPts val="1800"/>
              <a:buFont typeface="Corbel"/>
              <a:buNone/>
            </a:pPr>
            <a:r>
              <a:t/>
            </a:r>
            <a:endParaRPr b="0" i="0" sz="1400" u="none" cap="none" strike="noStrike">
              <a:solidFill>
                <a:schemeClr val="dk1"/>
              </a:solidFill>
              <a:latin typeface="Corbel"/>
              <a:ea typeface="Corbel"/>
              <a:cs typeface="Corbel"/>
              <a:sym typeface="Corbel"/>
            </a:endParaRPr>
          </a:p>
          <a:p>
            <a:pPr indent="-317500" lvl="0" marL="457200" marR="0" rtl="0" algn="l">
              <a:lnSpc>
                <a:spcPct val="115000"/>
              </a:lnSpc>
              <a:spcBef>
                <a:spcPts val="0"/>
              </a:spcBef>
              <a:spcAft>
                <a:spcPts val="0"/>
              </a:spcAft>
              <a:buClr>
                <a:schemeClr val="dk1"/>
              </a:buClr>
              <a:buSzPts val="1400"/>
              <a:buFont typeface="Corbel"/>
              <a:buChar char="●"/>
            </a:pPr>
            <a:r>
              <a:rPr b="1" i="0" lang="en-US" sz="1400" u="none" cap="none" strike="noStrike">
                <a:solidFill>
                  <a:schemeClr val="dk1"/>
                </a:solidFill>
                <a:latin typeface="Corbel"/>
                <a:ea typeface="Corbel"/>
                <a:cs typeface="Corbel"/>
                <a:sym typeface="Corbel"/>
              </a:rPr>
              <a:t>Working shifts</a:t>
            </a:r>
            <a:endParaRPr b="1" i="0" sz="1400" u="none" cap="none" strike="noStrike">
              <a:solidFill>
                <a:schemeClr val="dk1"/>
              </a:solidFill>
              <a:latin typeface="Corbel"/>
              <a:ea typeface="Corbel"/>
              <a:cs typeface="Corbel"/>
              <a:sym typeface="Corbel"/>
            </a:endParaRPr>
          </a:p>
          <a:p>
            <a:pPr indent="0" lvl="0" marL="457200" marR="0" rtl="0" algn="l">
              <a:lnSpc>
                <a:spcPct val="115000"/>
              </a:lnSpc>
              <a:spcBef>
                <a:spcPts val="0"/>
              </a:spcBef>
              <a:spcAft>
                <a:spcPts val="0"/>
              </a:spcAft>
              <a:buClr>
                <a:srgbClr val="981A49"/>
              </a:buClr>
              <a:buSzPts val="1800"/>
              <a:buFont typeface="Corbel"/>
              <a:buNone/>
            </a:pPr>
            <a:r>
              <a:rPr b="0" i="0" lang="en-US"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58"/>
                  </a:ext>
                </a:extLst>
              </a:rPr>
              <a:t>Our Teaching staff work on rotating shifts. Each class has one teacher covering either the 7:00 AM to 4:00 PM shift or the 8:</a:t>
            </a:r>
            <a:r>
              <a:rPr lang="en-US" sz="1400">
                <a:solidFill>
                  <a:schemeClr val="dk1"/>
                </a:solidFill>
                <a:extLst>
                  <a:ext uri="http://customooxmlschemas.google.com/">
                    <go:slidesCustomData xmlns:go="http://customooxmlschemas.google.com/" textRoundtripDataId="59"/>
                  </a:ext>
                </a:extLst>
              </a:rPr>
              <a:t>00</a:t>
            </a:r>
            <a:r>
              <a:rPr b="0" i="0" lang="en-US"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60"/>
                  </a:ext>
                </a:extLst>
              </a:rPr>
              <a:t> AM to 5:</a:t>
            </a:r>
            <a:r>
              <a:rPr lang="en-US" sz="1400">
                <a:solidFill>
                  <a:schemeClr val="dk1"/>
                </a:solidFill>
                <a:extLst>
                  <a:ext uri="http://customooxmlschemas.google.com/">
                    <go:slidesCustomData xmlns:go="http://customooxmlschemas.google.com/" textRoundtripDataId="61"/>
                  </a:ext>
                </a:extLst>
              </a:rPr>
              <a:t>00</a:t>
            </a:r>
            <a:r>
              <a:rPr b="0" i="0" lang="en-US" sz="1400" u="none" cap="none" strike="noStrike">
                <a:solidFill>
                  <a:schemeClr val="dk1"/>
                </a:solidFill>
                <a:latin typeface="Corbel"/>
                <a:ea typeface="Corbel"/>
                <a:cs typeface="Corbel"/>
                <a:sym typeface="Corbel"/>
                <a:extLst>
                  <a:ext uri="http://customooxmlschemas.google.com/">
                    <go:slidesCustomData xmlns:go="http://customooxmlschemas.google.com/" textRoundtripDataId="62"/>
                  </a:ext>
                </a:extLst>
              </a:rPr>
              <a:t> PM shift, depending on the rotation schedule.</a:t>
            </a:r>
            <a:endParaRPr b="0" i="0" sz="1400" u="none" cap="none" strike="noStrike">
              <a:solidFill>
                <a:schemeClr val="dk1"/>
              </a:solidFill>
              <a:latin typeface="Corbel"/>
              <a:ea typeface="Corbel"/>
              <a:cs typeface="Corbel"/>
              <a:sym typeface="Corbel"/>
            </a:endParaRPr>
          </a:p>
        </p:txBody>
      </p:sp>
      <p:pic>
        <p:nvPicPr>
          <p:cNvPr id="202" name="Google Shape;202;g2fcf1ba85ea_0_0"/>
          <p:cNvPicPr preferRelativeResize="0"/>
          <p:nvPr/>
        </p:nvPicPr>
        <p:blipFill rotWithShape="1">
          <a:blip r:embed="rId4">
            <a:alphaModFix/>
          </a:blip>
          <a:srcRect b="0" l="0" r="0" t="0"/>
          <a:stretch/>
        </p:blipFill>
        <p:spPr>
          <a:xfrm rot="-4">
            <a:off x="7311825" y="1068477"/>
            <a:ext cx="4514202" cy="3008747"/>
          </a:xfrm>
          <a:prstGeom prst="rect">
            <a:avLst/>
          </a:prstGeom>
          <a:noFill/>
          <a:ln cap="flat" cmpd="sng" w="76200">
            <a:solidFill>
              <a:srgbClr val="EC5039"/>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38084f7b115_0_13"/>
          <p:cNvSpPr txBox="1"/>
          <p:nvPr>
            <p:ph type="title"/>
          </p:nvPr>
        </p:nvSpPr>
        <p:spPr>
          <a:xfrm>
            <a:off x="180824" y="224843"/>
            <a:ext cx="11415300" cy="57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Earlybird </a:t>
            </a:r>
            <a:r>
              <a:rPr lang="en-US">
                <a:extLst>
                  <a:ext uri="http://customooxmlschemas.google.com/">
                    <go:slidesCustomData xmlns:go="http://customooxmlschemas.google.com/" textRoundtripDataId="63"/>
                  </a:ext>
                </a:extLst>
              </a:rPr>
              <a:t>Menu</a:t>
            </a:r>
            <a:endParaRPr>
              <a:latin typeface="Comfortaa"/>
              <a:ea typeface="Comfortaa"/>
              <a:cs typeface="Comfortaa"/>
              <a:sym typeface="Comfortaa"/>
            </a:endParaRPr>
          </a:p>
        </p:txBody>
      </p:sp>
      <p:sp>
        <p:nvSpPr>
          <p:cNvPr id="208" name="Google Shape;208;g38084f7b115_0_13"/>
          <p:cNvSpPr txBox="1"/>
          <p:nvPr>
            <p:ph idx="4294967295" type="subTitle"/>
          </p:nvPr>
        </p:nvSpPr>
        <p:spPr>
          <a:xfrm>
            <a:off x="268894" y="960000"/>
            <a:ext cx="11310000" cy="532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981A49"/>
              </a:buClr>
              <a:buSzPts val="1800"/>
              <a:buFont typeface="Corbel"/>
              <a:buNone/>
            </a:pPr>
            <a:r>
              <a:rPr b="0" i="0" lang="en-US" sz="1600" u="none" cap="none" strike="noStrike">
                <a:solidFill>
                  <a:schemeClr val="dk1"/>
                </a:solidFill>
                <a:latin typeface="Corbel"/>
                <a:ea typeface="Corbel"/>
                <a:cs typeface="Corbel"/>
                <a:sym typeface="Corbel"/>
              </a:rPr>
              <a:t>As part of our offering, children are supplied with two nutritious meals during the day - breakfast and lunch. </a:t>
            </a:r>
            <a:endParaRPr b="0" i="0" sz="16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981A49"/>
              </a:buClr>
              <a:buSzPts val="1800"/>
              <a:buFont typeface="Corbel"/>
              <a:buNone/>
            </a:pPr>
            <a:r>
              <a:t/>
            </a:r>
            <a:endParaRPr b="0" i="0" sz="16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981A49"/>
              </a:buClr>
              <a:buSzPts val="1800"/>
              <a:buFont typeface="Corbel"/>
              <a:buNone/>
            </a:pPr>
            <a:r>
              <a:rPr b="0" i="0" lang="en-US" sz="1600" u="none" cap="none" strike="noStrike">
                <a:solidFill>
                  <a:schemeClr val="dk1"/>
                </a:solidFill>
                <a:latin typeface="Corbel"/>
                <a:ea typeface="Corbel"/>
                <a:cs typeface="Corbel"/>
                <a:sym typeface="Corbel"/>
              </a:rPr>
              <a:t>Our menus are designed to cater to the diverse needs of children throughout the year.</a:t>
            </a:r>
            <a:endParaRPr b="0" i="0" sz="16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981A49"/>
              </a:buClr>
              <a:buSzPts val="1800"/>
              <a:buFont typeface="Corbel"/>
              <a:buNone/>
            </a:pPr>
            <a:r>
              <a:t/>
            </a:r>
            <a:endParaRPr b="0" i="0" sz="13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981A49"/>
              </a:buClr>
              <a:buSzPts val="1800"/>
              <a:buFont typeface="Corbel"/>
              <a:buNone/>
            </a:pPr>
            <a:r>
              <a:rPr b="1" i="0" lang="en-US" sz="1600" u="none" cap="none" strike="noStrike">
                <a:solidFill>
                  <a:schemeClr val="dk1"/>
                </a:solidFill>
                <a:latin typeface="Corbel"/>
                <a:ea typeface="Corbel"/>
                <a:cs typeface="Corbel"/>
                <a:sym typeface="Corbel"/>
              </a:rPr>
              <a:t>Seasonal Menus</a:t>
            </a:r>
            <a:endParaRPr b="1" i="0" sz="16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981A49"/>
              </a:buClr>
              <a:buSzPts val="1800"/>
              <a:buFont typeface="Corbel"/>
              <a:buNone/>
            </a:pPr>
            <a:r>
              <a:rPr b="0" i="0" lang="en-US" sz="1600" u="none" cap="none" strike="noStrike">
                <a:solidFill>
                  <a:schemeClr val="dk1"/>
                </a:solidFill>
                <a:latin typeface="Corbel"/>
                <a:ea typeface="Corbel"/>
                <a:cs typeface="Corbel"/>
                <a:sym typeface="Corbel"/>
              </a:rPr>
              <a:t>We have both Winter and Summer menus, with a rotating lunch schedule that includes Week 1 and Week 2 options. This variety ensures that children enjoy a range of flavours and nutrients, keeping mealtime exciting and balanced.</a:t>
            </a:r>
            <a:endParaRPr b="0" i="0" sz="16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981A49"/>
              </a:buClr>
              <a:buSzPts val="1800"/>
              <a:buFont typeface="Corbel"/>
              <a:buNone/>
            </a:pPr>
            <a:r>
              <a:t/>
            </a:r>
            <a:endParaRPr b="0" i="0" sz="10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981A49"/>
              </a:buClr>
              <a:buSzPts val="1800"/>
              <a:buFont typeface="Corbel"/>
              <a:buNone/>
            </a:pPr>
            <a:r>
              <a:rPr b="1" i="0" lang="en-US" sz="1600" u="none" cap="none" strike="noStrike">
                <a:solidFill>
                  <a:schemeClr val="dk1"/>
                </a:solidFill>
                <a:latin typeface="Corbel"/>
                <a:ea typeface="Corbel"/>
                <a:cs typeface="Corbel"/>
                <a:sym typeface="Corbel"/>
              </a:rPr>
              <a:t>Allergy and Food Aversion/Restrictions Friendly Options</a:t>
            </a:r>
            <a:endParaRPr b="1" i="0" sz="16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981A49"/>
              </a:buClr>
              <a:buSzPts val="1800"/>
              <a:buFont typeface="Corbel"/>
              <a:buNone/>
            </a:pPr>
            <a:r>
              <a:rPr b="0" i="0" lang="en-US" sz="1600" u="none" cap="none" strike="noStrike">
                <a:solidFill>
                  <a:schemeClr val="dk1"/>
                </a:solidFill>
                <a:latin typeface="Corbel"/>
                <a:ea typeface="Corbel"/>
                <a:cs typeface="Corbel"/>
                <a:sym typeface="Corbel"/>
              </a:rPr>
              <a:t>Understanding the importance of catering to food allergies and food aversions or restrictions due to various reasons, we have developed winter and summer menus specifically designed to cater to all our children. Our thoughtful, inclusive approach ensures that all children can enjoy meals without compromising on taste or nutrition.</a:t>
            </a:r>
            <a:endParaRPr b="0" i="0" sz="16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981A49"/>
              </a:buClr>
              <a:buSzPts val="1800"/>
              <a:buFont typeface="Corbel"/>
              <a:buNone/>
            </a:pPr>
            <a:r>
              <a:t/>
            </a:r>
            <a:endParaRPr b="0" i="0" sz="10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981A49"/>
              </a:buClr>
              <a:buSzPts val="1800"/>
              <a:buFont typeface="Corbel"/>
              <a:buNone/>
            </a:pPr>
            <a:r>
              <a:rPr b="1" i="0" lang="en-US" sz="1600" u="none" cap="none" strike="noStrike">
                <a:solidFill>
                  <a:schemeClr val="dk1"/>
                </a:solidFill>
                <a:latin typeface="Corbel"/>
                <a:ea typeface="Corbel"/>
                <a:cs typeface="Corbel"/>
                <a:sym typeface="Corbel"/>
              </a:rPr>
              <a:t>Pre-Solids Menu</a:t>
            </a:r>
            <a:endParaRPr b="1" i="0" sz="16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981A49"/>
              </a:buClr>
              <a:buSzPts val="1800"/>
              <a:buFont typeface="Corbel"/>
              <a:buNone/>
            </a:pPr>
            <a:r>
              <a:rPr b="0" i="0" lang="en-US" sz="1600" u="none" cap="none" strike="noStrike">
                <a:solidFill>
                  <a:schemeClr val="dk1"/>
                </a:solidFill>
                <a:latin typeface="Corbel"/>
                <a:ea typeface="Corbel"/>
                <a:cs typeface="Corbel"/>
                <a:sym typeface="Corbel"/>
              </a:rPr>
              <a:t>For our youngest, we also provide a pre-solids menu tailored for babies who are ready to begin their journey with solid foods. This menu supports a smooth transition, offering gentle options that promote healthy eating habits from an early age.</a:t>
            </a:r>
            <a:endParaRPr b="0" i="0" sz="16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981A49"/>
              </a:buClr>
              <a:buSzPts val="1800"/>
              <a:buFont typeface="Corbel"/>
              <a:buNone/>
            </a:pPr>
            <a:r>
              <a:t/>
            </a:r>
            <a:endParaRPr b="0" i="0" sz="16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981A49"/>
              </a:buClr>
              <a:buSzPts val="1800"/>
              <a:buFont typeface="Corbel"/>
              <a:buNone/>
            </a:pPr>
            <a:r>
              <a:rPr b="0" i="0" lang="en-US" sz="1600" u="none" cap="none" strike="noStrike">
                <a:solidFill>
                  <a:schemeClr val="dk1"/>
                </a:solidFill>
                <a:latin typeface="Corbel"/>
                <a:ea typeface="Corbel"/>
                <a:cs typeface="Corbel"/>
                <a:sym typeface="Corbel"/>
              </a:rPr>
              <a:t>We are committed to providing wholesome meals that support your child's growth and development.</a:t>
            </a:r>
            <a:endParaRPr b="0" i="0" sz="2100" u="none" cap="none" strike="noStrike">
              <a:solidFill>
                <a:schemeClr val="dk1"/>
              </a:solidFill>
              <a:latin typeface="Corbel"/>
              <a:ea typeface="Corbel"/>
              <a:cs typeface="Corbel"/>
              <a:sym typeface="Corbe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37d794c88bc_0_0"/>
          <p:cNvSpPr txBox="1"/>
          <p:nvPr>
            <p:ph type="title"/>
          </p:nvPr>
        </p:nvSpPr>
        <p:spPr>
          <a:xfrm>
            <a:off x="180824" y="224843"/>
            <a:ext cx="11415300" cy="57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Winter </a:t>
            </a:r>
            <a:r>
              <a:rPr lang="en-US">
                <a:extLst>
                  <a:ext uri="http://customooxmlschemas.google.com/">
                    <go:slidesCustomData xmlns:go="http://customooxmlschemas.google.com/" textRoundtripDataId="64"/>
                  </a:ext>
                </a:extLst>
              </a:rPr>
              <a:t>Menu</a:t>
            </a:r>
            <a:endParaRPr>
              <a:latin typeface="Comfortaa"/>
              <a:ea typeface="Comfortaa"/>
              <a:cs typeface="Comfortaa"/>
              <a:sym typeface="Comfortaa"/>
            </a:endParaRPr>
          </a:p>
        </p:txBody>
      </p:sp>
      <p:pic>
        <p:nvPicPr>
          <p:cNvPr id="214" name="Google Shape;214;g37d794c88bc_0_0"/>
          <p:cNvPicPr preferRelativeResize="0"/>
          <p:nvPr/>
        </p:nvPicPr>
        <p:blipFill rotWithShape="1">
          <a:blip r:embed="rId3">
            <a:alphaModFix/>
          </a:blip>
          <a:srcRect b="0" l="0" r="0" t="764"/>
          <a:stretch/>
        </p:blipFill>
        <p:spPr>
          <a:xfrm>
            <a:off x="127112" y="942432"/>
            <a:ext cx="11983700" cy="4695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38084f7b115_0_4"/>
          <p:cNvSpPr txBox="1"/>
          <p:nvPr>
            <p:ph type="title"/>
          </p:nvPr>
        </p:nvSpPr>
        <p:spPr>
          <a:xfrm>
            <a:off x="180824" y="224843"/>
            <a:ext cx="11415300" cy="57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Summer </a:t>
            </a:r>
            <a:r>
              <a:rPr lang="en-US">
                <a:extLst>
                  <a:ext uri="http://customooxmlschemas.google.com/">
                    <go:slidesCustomData xmlns:go="http://customooxmlschemas.google.com/" textRoundtripDataId="65"/>
                  </a:ext>
                </a:extLst>
              </a:rPr>
              <a:t>Menu</a:t>
            </a:r>
            <a:endParaRPr>
              <a:latin typeface="Comfortaa"/>
              <a:ea typeface="Comfortaa"/>
              <a:cs typeface="Comfortaa"/>
              <a:sym typeface="Comfortaa"/>
            </a:endParaRPr>
          </a:p>
        </p:txBody>
      </p:sp>
      <p:pic>
        <p:nvPicPr>
          <p:cNvPr id="220" name="Google Shape;220;g38084f7b115_0_4"/>
          <p:cNvPicPr preferRelativeResize="0"/>
          <p:nvPr/>
        </p:nvPicPr>
        <p:blipFill rotWithShape="1">
          <a:blip r:embed="rId3">
            <a:alphaModFix/>
          </a:blip>
          <a:srcRect b="0" l="0" r="0" t="2884"/>
          <a:stretch/>
        </p:blipFill>
        <p:spPr>
          <a:xfrm>
            <a:off x="142779" y="971734"/>
            <a:ext cx="11967624" cy="4618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g305c158a2a0_0_18"/>
          <p:cNvSpPr/>
          <p:nvPr/>
        </p:nvSpPr>
        <p:spPr>
          <a:xfrm>
            <a:off x="75750" y="1007672"/>
            <a:ext cx="12040500" cy="4337400"/>
          </a:xfrm>
          <a:prstGeom prst="rect">
            <a:avLst/>
          </a:prstGeom>
          <a:noFill/>
          <a:ln cap="flat" cmpd="sng" w="9525">
            <a:solidFill>
              <a:schemeClr val="lt1"/>
            </a:solidFill>
            <a:prstDash val="solid"/>
            <a:round/>
            <a:headEnd len="sm" w="sm" type="none"/>
            <a:tailEnd len="sm" w="sm" type="none"/>
          </a:ln>
        </p:spPr>
        <p:txBody>
          <a:bodyPr anchorCtr="0" anchor="ctr" bIns="0" lIns="331675" spcFirstLastPara="1" rIns="91425" wrap="square" tIns="0">
            <a:noAutofit/>
          </a:bodyPr>
          <a:lstStyle/>
          <a:p>
            <a:pPr indent="0" lvl="0" marL="0" marR="0" rtl="0" algn="l">
              <a:lnSpc>
                <a:spcPct val="100000"/>
              </a:lnSpc>
              <a:spcBef>
                <a:spcPts val="0"/>
              </a:spcBef>
              <a:spcAft>
                <a:spcPts val="0"/>
              </a:spcAft>
              <a:buClr>
                <a:srgbClr val="002060"/>
              </a:buClr>
              <a:buSzPts val="1400"/>
              <a:buFont typeface="Arial"/>
              <a:buNone/>
            </a:pPr>
            <a:r>
              <a:rPr b="0" i="0" lang="en-US" sz="1600" u="none" cap="none" strike="noStrike">
                <a:solidFill>
                  <a:srgbClr val="002060"/>
                </a:solidFill>
                <a:latin typeface="Corbel"/>
                <a:ea typeface="Corbel"/>
                <a:cs typeface="Corbel"/>
                <a:sym typeface="Corbel"/>
              </a:rPr>
              <a:t>Dear Parent or Guardian,</a:t>
            </a:r>
            <a:endParaRPr b="0" i="0" sz="16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rgbClr val="002060"/>
              </a:buClr>
              <a:buSzPts val="1400"/>
              <a:buFont typeface="Arial"/>
              <a:buNone/>
            </a:pPr>
            <a:r>
              <a:t/>
            </a:r>
            <a:endParaRPr b="0" i="0" sz="16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rgbClr val="002060"/>
              </a:buClr>
              <a:buSzPts val="1400"/>
              <a:buFont typeface="Arial"/>
              <a:buNone/>
            </a:pPr>
            <a:r>
              <a:rPr b="0" i="0" lang="en-US" sz="1600" u="none" cap="none" strike="noStrike">
                <a:solidFill>
                  <a:srgbClr val="002060"/>
                </a:solidFill>
                <a:latin typeface="Corbel"/>
                <a:ea typeface="Corbel"/>
                <a:cs typeface="Corbel"/>
                <a:sym typeface="Corbel"/>
              </a:rPr>
              <a:t>We are delighted that you are considering becoming part of the Earlybird@Carlswald family. Our programme is built on the foundation of nurturing young minds and fostering a love for learning from the very beginning. We understand how crucial the early years are in a child's development, and we are committed to providing a warm, supportive environment where your child can thrive.</a:t>
            </a:r>
            <a:endParaRPr b="0" i="0" sz="16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rgbClr val="002060"/>
              </a:buClr>
              <a:buSzPts val="1400"/>
              <a:buFont typeface="Arial"/>
              <a:buNone/>
            </a:pPr>
            <a:r>
              <a:t/>
            </a:r>
            <a:endParaRPr b="0" i="0" sz="16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rgbClr val="002060"/>
              </a:buClr>
              <a:buSzPts val="1400"/>
              <a:buFont typeface="Arial"/>
              <a:buNone/>
            </a:pPr>
            <a:r>
              <a:rPr b="0" i="0" lang="en-US" sz="1600" u="none" cap="none" strike="noStrike">
                <a:solidFill>
                  <a:srgbClr val="002060"/>
                </a:solidFill>
                <a:latin typeface="Corbel"/>
                <a:ea typeface="Corbel"/>
                <a:cs typeface="Corbel"/>
                <a:sym typeface="Corbel"/>
              </a:rPr>
              <a:t>Enclosed in this introductory pack is essential information to help guide you through what to expect at Earlybird. It covers our educational philosophy, daily routines, and how we collaborate with families to ensure your child receives the best start on their learning journey. We believe that education is a partnership, and we look forward to working together to create enriching experiences for your child.</a:t>
            </a:r>
            <a:endParaRPr b="0" i="0" sz="16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rgbClr val="002060"/>
              </a:buClr>
              <a:buSzPts val="1400"/>
              <a:buFont typeface="Arial"/>
              <a:buNone/>
            </a:pPr>
            <a:r>
              <a:t/>
            </a:r>
            <a:endParaRPr b="0" i="0" sz="16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rgbClr val="002060"/>
              </a:buClr>
              <a:buSzPts val="1400"/>
              <a:buFont typeface="Arial"/>
              <a:buNone/>
            </a:pPr>
            <a:r>
              <a:rPr b="0" i="0" lang="en-US" sz="1600" u="none" cap="none" strike="noStrike">
                <a:solidFill>
                  <a:srgbClr val="002060"/>
                </a:solidFill>
                <a:latin typeface="Corbel"/>
                <a:ea typeface="Corbel"/>
                <a:cs typeface="Corbel"/>
                <a:sym typeface="Corbel"/>
              </a:rPr>
              <a:t>If you have any questions or need further clarification, please don’t hesitate to contact us at carlswald</a:t>
            </a:r>
            <a:r>
              <a:rPr b="0" i="0" lang="en-US" sz="1600" u="none" cap="none" strike="noStrike">
                <a:solidFill>
                  <a:srgbClr val="002060"/>
                </a:solidFill>
                <a:latin typeface="Corbel"/>
                <a:ea typeface="Corbel"/>
                <a:cs typeface="Corbel"/>
                <a:sym typeface="Corbel"/>
                <a:extLst>
                  <a:ext uri="http://customooxmlschemas.google.com/">
                    <go:slidesCustomData xmlns:go="http://customooxmlschemas.google.com/" textRoundtripDataId="2"/>
                  </a:ext>
                </a:extLst>
              </a:rPr>
              <a:t>@earlybirdeducare.com </a:t>
            </a:r>
            <a:r>
              <a:rPr b="0" i="0" lang="en-US" sz="1600" u="none" cap="none" strike="noStrike">
                <a:solidFill>
                  <a:srgbClr val="002060"/>
                </a:solidFill>
                <a:latin typeface="Corbel"/>
                <a:ea typeface="Corbel"/>
                <a:cs typeface="Corbel"/>
                <a:sym typeface="Corbel"/>
              </a:rPr>
              <a:t>or give us a call </a:t>
            </a:r>
            <a:r>
              <a:rPr b="0" i="0" lang="en-US" sz="1600" u="none" cap="none" strike="noStrike">
                <a:solidFill>
                  <a:srgbClr val="002060"/>
                </a:solidFill>
                <a:latin typeface="Corbel"/>
                <a:ea typeface="Corbel"/>
                <a:cs typeface="Corbel"/>
                <a:sym typeface="Corbel"/>
                <a:extLst>
                  <a:ext uri="http://customooxmlschemas.google.com/">
                    <go:slidesCustomData xmlns:go="http://customooxmlschemas.google.com/" textRoundtripDataId="3"/>
                  </a:ext>
                </a:extLst>
              </a:rPr>
              <a:t>at</a:t>
            </a:r>
            <a:r>
              <a:rPr b="0" i="0" lang="en-US" sz="1600" u="none" cap="none" strike="noStrike">
                <a:solidFill>
                  <a:srgbClr val="002060"/>
                </a:solidFill>
                <a:latin typeface="Corbel"/>
                <a:ea typeface="Corbel"/>
                <a:cs typeface="Corbel"/>
                <a:sym typeface="Corbel"/>
              </a:rPr>
              <a:t>  060 659 0530</a:t>
            </a:r>
            <a:r>
              <a:rPr b="1" i="0" lang="en-US" sz="1600" u="none" cap="none" strike="noStrike">
                <a:solidFill>
                  <a:srgbClr val="002060"/>
                </a:solidFill>
                <a:latin typeface="Corbel"/>
                <a:ea typeface="Corbel"/>
                <a:cs typeface="Corbel"/>
                <a:sym typeface="Corbel"/>
              </a:rPr>
              <a:t>.</a:t>
            </a:r>
            <a:endParaRPr b="1" i="0" sz="16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rgbClr val="002060"/>
              </a:buClr>
              <a:buSzPts val="1400"/>
              <a:buFont typeface="Arial"/>
              <a:buNone/>
            </a:pPr>
            <a:r>
              <a:rPr b="0" i="0" lang="en-US" sz="1600" u="none" cap="none" strike="noStrike">
                <a:solidFill>
                  <a:srgbClr val="002060"/>
                </a:solidFill>
                <a:latin typeface="Corbel"/>
                <a:ea typeface="Corbel"/>
                <a:cs typeface="Corbel"/>
                <a:sym typeface="Corbel"/>
              </a:rPr>
              <a:t>Our dedicated team is here to support you every step of the way and ensure your child is ready for the exciting adventures ahead!</a:t>
            </a:r>
            <a:endParaRPr b="0" i="0" sz="16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chemeClr val="dk1"/>
              </a:buClr>
              <a:buSzPts val="1400"/>
              <a:buFont typeface="Arial"/>
              <a:buNone/>
            </a:pPr>
            <a:r>
              <a:t/>
            </a:r>
            <a:endParaRPr b="0" i="0" sz="16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chemeClr val="dk1"/>
              </a:buClr>
              <a:buSzPts val="1400"/>
              <a:buFont typeface="Arial"/>
              <a:buNone/>
            </a:pPr>
            <a:r>
              <a:t/>
            </a:r>
            <a:endParaRPr b="0" i="0" sz="16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chemeClr val="dk1"/>
              </a:buClr>
              <a:buSzPts val="1400"/>
              <a:buFont typeface="Arial"/>
              <a:buNone/>
            </a:pPr>
            <a:r>
              <a:t/>
            </a:r>
            <a:endParaRPr b="0" i="0" sz="16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rgbClr val="002060"/>
              </a:buClr>
              <a:buSzPts val="1400"/>
              <a:buFont typeface="Arial"/>
              <a:buNone/>
            </a:pPr>
            <a:r>
              <a:rPr b="0" i="0" lang="en-US" sz="1600" u="none" cap="none" strike="noStrike">
                <a:solidFill>
                  <a:srgbClr val="002060"/>
                </a:solidFill>
                <a:latin typeface="Corbel"/>
                <a:ea typeface="Corbel"/>
                <a:cs typeface="Corbel"/>
                <a:sym typeface="Corbel"/>
              </a:rPr>
              <a:t>Meg and The Earlybird Team</a:t>
            </a:r>
            <a:endParaRPr b="0" i="0" sz="16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chemeClr val="dk1"/>
              </a:buClr>
              <a:buSzPts val="1400"/>
              <a:buFont typeface="Arial"/>
              <a:buNone/>
            </a:pPr>
            <a:r>
              <a:t/>
            </a:r>
            <a:endParaRPr b="0" i="0" sz="1600" u="none" cap="none" strike="noStrike">
              <a:solidFill>
                <a:srgbClr val="002060"/>
              </a:solidFill>
              <a:latin typeface="Corbel"/>
              <a:ea typeface="Corbel"/>
              <a:cs typeface="Corbel"/>
              <a:sym typeface="Corbel"/>
            </a:endParaRPr>
          </a:p>
        </p:txBody>
      </p:sp>
      <p:sp>
        <p:nvSpPr>
          <p:cNvPr id="64" name="Google Shape;64;g305c158a2a0_0_18"/>
          <p:cNvSpPr txBox="1"/>
          <p:nvPr>
            <p:ph type="title"/>
          </p:nvPr>
        </p:nvSpPr>
        <p:spPr>
          <a:xfrm>
            <a:off x="352024" y="124293"/>
            <a:ext cx="11415300" cy="57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Welcome Message</a:t>
            </a:r>
            <a:endParaRPr/>
          </a:p>
        </p:txBody>
      </p:sp>
      <p:pic>
        <p:nvPicPr>
          <p:cNvPr id="65" name="Google Shape;65;g305c158a2a0_0_18"/>
          <p:cNvPicPr preferRelativeResize="0"/>
          <p:nvPr/>
        </p:nvPicPr>
        <p:blipFill rotWithShape="1">
          <a:blip r:embed="rId4">
            <a:alphaModFix/>
          </a:blip>
          <a:srcRect b="0" l="0" r="0" t="0"/>
          <a:stretch/>
        </p:blipFill>
        <p:spPr>
          <a:xfrm>
            <a:off x="1057772" y="4239715"/>
            <a:ext cx="841759" cy="480098"/>
          </a:xfrm>
          <a:prstGeom prst="rect">
            <a:avLst/>
          </a:prstGeom>
          <a:noFill/>
          <a:ln>
            <a:noFill/>
          </a:ln>
        </p:spPr>
      </p:pic>
      <p:pic>
        <p:nvPicPr>
          <p:cNvPr id="66" name="Google Shape;66;g305c158a2a0_0_18"/>
          <p:cNvPicPr preferRelativeResize="0"/>
          <p:nvPr/>
        </p:nvPicPr>
        <p:blipFill rotWithShape="1">
          <a:blip r:embed="rId5">
            <a:alphaModFix/>
          </a:blip>
          <a:srcRect b="0" l="0" r="0" t="0"/>
          <a:stretch/>
        </p:blipFill>
        <p:spPr>
          <a:xfrm>
            <a:off x="6530835" y="4239724"/>
            <a:ext cx="3375887" cy="2250049"/>
          </a:xfrm>
          <a:prstGeom prst="rect">
            <a:avLst/>
          </a:prstGeom>
          <a:noFill/>
          <a:ln cap="flat" cmpd="sng" w="76200">
            <a:solidFill>
              <a:schemeClr val="accent3"/>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3010b37b9af_0_714"/>
          <p:cNvSpPr txBox="1"/>
          <p:nvPr>
            <p:ph type="ctrTitle"/>
          </p:nvPr>
        </p:nvSpPr>
        <p:spPr>
          <a:xfrm>
            <a:off x="347125" y="109587"/>
            <a:ext cx="6762600" cy="819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6900"/>
              <a:buNone/>
            </a:pPr>
            <a:r>
              <a:rPr lang="en-US" sz="2800">
                <a:solidFill>
                  <a:schemeClr val="accent1"/>
                </a:solidFill>
              </a:rPr>
              <a:t>What to pack </a:t>
            </a:r>
            <a:endParaRPr sz="2800">
              <a:solidFill>
                <a:schemeClr val="accent1"/>
              </a:solidFill>
            </a:endParaRPr>
          </a:p>
        </p:txBody>
      </p:sp>
      <p:sp>
        <p:nvSpPr>
          <p:cNvPr id="226" name="Google Shape;226;g3010b37b9af_0_714"/>
          <p:cNvSpPr txBox="1"/>
          <p:nvPr>
            <p:ph idx="1" type="subTitle"/>
          </p:nvPr>
        </p:nvSpPr>
        <p:spPr>
          <a:xfrm>
            <a:off x="530125" y="1633166"/>
            <a:ext cx="5159100" cy="4546500"/>
          </a:xfrm>
          <a:prstGeom prst="rect">
            <a:avLst/>
          </a:prstGeom>
          <a:noFill/>
          <a:ln>
            <a:noFill/>
          </a:ln>
        </p:spPr>
        <p:txBody>
          <a:bodyPr anchorCtr="0" anchor="t" bIns="91425" lIns="91425" spcFirstLastPara="1" rIns="91425" wrap="square" tIns="91425">
            <a:noAutofit/>
          </a:bodyPr>
          <a:lstStyle/>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Enough nappies for the week (if your little one isn’t potty trained yet)</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Preferred wet wipes and baby bum cream</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2-3 extra sets of clothes</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Sun hat</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Sunscreen</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Bottles with pre-measured formula (if needed)</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2 healthy snacks (one morning and one afternoon) </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Water bottle or sippy cup</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Plastic packets for dirty clothes (nappy bags are ideal)</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A painting shirt (An old oversized T-shirt)</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A3 flip file for  their beautiful art</a:t>
            </a:r>
            <a:endParaRPr sz="1800">
              <a:solidFill>
                <a:schemeClr val="dk1"/>
              </a:solidFill>
              <a:latin typeface="Corbel"/>
              <a:ea typeface="Corbel"/>
              <a:cs typeface="Corbel"/>
              <a:sym typeface="Corbel"/>
            </a:endParaRPr>
          </a:p>
          <a:p>
            <a:pPr indent="0" lvl="0" marL="0" rtl="0" algn="ctr">
              <a:lnSpc>
                <a:spcPct val="100000"/>
              </a:lnSpc>
              <a:spcBef>
                <a:spcPts val="0"/>
              </a:spcBef>
              <a:spcAft>
                <a:spcPts val="0"/>
              </a:spcAft>
              <a:buSzPts val="3700"/>
              <a:buNone/>
            </a:pPr>
            <a:r>
              <a:t/>
            </a:r>
            <a:endParaRPr sz="1800">
              <a:solidFill>
                <a:schemeClr val="dk1"/>
              </a:solidFill>
              <a:latin typeface="Corbel"/>
              <a:ea typeface="Corbel"/>
              <a:cs typeface="Corbel"/>
              <a:sym typeface="Corbel"/>
            </a:endParaRPr>
          </a:p>
          <a:p>
            <a:pPr indent="0" lvl="0" marL="0" rtl="0" algn="ctr">
              <a:lnSpc>
                <a:spcPct val="100000"/>
              </a:lnSpc>
              <a:spcBef>
                <a:spcPts val="0"/>
              </a:spcBef>
              <a:spcAft>
                <a:spcPts val="0"/>
              </a:spcAft>
              <a:buSzPts val="3700"/>
              <a:buNone/>
            </a:pPr>
            <a:r>
              <a:t/>
            </a:r>
            <a:endParaRPr sz="1800">
              <a:solidFill>
                <a:schemeClr val="dk1"/>
              </a:solidFill>
              <a:latin typeface="Corbel"/>
              <a:ea typeface="Corbel"/>
              <a:cs typeface="Corbel"/>
              <a:sym typeface="Corbel"/>
            </a:endParaRPr>
          </a:p>
          <a:p>
            <a:pPr indent="0" lvl="0" marL="0" rtl="0" algn="l">
              <a:lnSpc>
                <a:spcPct val="100000"/>
              </a:lnSpc>
              <a:spcBef>
                <a:spcPts val="0"/>
              </a:spcBef>
              <a:spcAft>
                <a:spcPts val="0"/>
              </a:spcAft>
              <a:buSzPts val="3700"/>
              <a:buNone/>
            </a:pPr>
            <a:r>
              <a:t/>
            </a:r>
            <a:endParaRPr sz="1800">
              <a:solidFill>
                <a:schemeClr val="dk1"/>
              </a:solidFill>
              <a:latin typeface="Corbel"/>
              <a:ea typeface="Corbel"/>
              <a:cs typeface="Corbel"/>
              <a:sym typeface="Corbel"/>
            </a:endParaRPr>
          </a:p>
          <a:p>
            <a:pPr indent="0" lvl="0" marL="0" rtl="0" algn="l">
              <a:lnSpc>
                <a:spcPct val="100000"/>
              </a:lnSpc>
              <a:spcBef>
                <a:spcPts val="0"/>
              </a:spcBef>
              <a:spcAft>
                <a:spcPts val="0"/>
              </a:spcAft>
              <a:buSzPts val="3700"/>
              <a:buNone/>
            </a:pPr>
            <a:r>
              <a:t/>
            </a:r>
            <a:endParaRPr sz="1800">
              <a:solidFill>
                <a:schemeClr val="dk1"/>
              </a:solidFill>
              <a:latin typeface="Corbel"/>
              <a:ea typeface="Corbel"/>
              <a:cs typeface="Corbel"/>
              <a:sym typeface="Corbel"/>
            </a:endParaRPr>
          </a:p>
          <a:p>
            <a:pPr indent="0" lvl="0" marL="0" rtl="0" algn="l">
              <a:lnSpc>
                <a:spcPct val="100000"/>
              </a:lnSpc>
              <a:spcBef>
                <a:spcPts val="0"/>
              </a:spcBef>
              <a:spcAft>
                <a:spcPts val="0"/>
              </a:spcAft>
              <a:buSzPts val="3700"/>
              <a:buNone/>
            </a:pPr>
            <a:r>
              <a:t/>
            </a:r>
            <a:endParaRPr sz="2300">
              <a:solidFill>
                <a:schemeClr val="dk1"/>
              </a:solidFill>
              <a:latin typeface="Corbel"/>
              <a:ea typeface="Corbel"/>
              <a:cs typeface="Corbel"/>
              <a:sym typeface="Corbel"/>
            </a:endParaRPr>
          </a:p>
        </p:txBody>
      </p:sp>
      <p:sp>
        <p:nvSpPr>
          <p:cNvPr id="227" name="Google Shape;227;g3010b37b9af_0_714"/>
          <p:cNvSpPr txBox="1"/>
          <p:nvPr>
            <p:ph type="ctrTitle"/>
          </p:nvPr>
        </p:nvSpPr>
        <p:spPr>
          <a:xfrm>
            <a:off x="2654250" y="5717950"/>
            <a:ext cx="6883500" cy="819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6900"/>
              <a:buNone/>
            </a:pPr>
            <a:r>
              <a:rPr b="1" lang="en-US" sz="3500">
                <a:solidFill>
                  <a:schemeClr val="accent2"/>
                </a:solidFill>
              </a:rPr>
              <a:t>Please Label EVERYTHING!</a:t>
            </a:r>
            <a:r>
              <a:rPr b="1" lang="en-US" sz="3500">
                <a:solidFill>
                  <a:schemeClr val="accent1"/>
                </a:solidFill>
              </a:rPr>
              <a:t> </a:t>
            </a:r>
            <a:endParaRPr b="1" sz="3500">
              <a:solidFill>
                <a:schemeClr val="accent1"/>
              </a:solidFill>
            </a:endParaRPr>
          </a:p>
        </p:txBody>
      </p:sp>
      <p:cxnSp>
        <p:nvCxnSpPr>
          <p:cNvPr id="228" name="Google Shape;228;g3010b37b9af_0_714"/>
          <p:cNvCxnSpPr/>
          <p:nvPr/>
        </p:nvCxnSpPr>
        <p:spPr>
          <a:xfrm flipH="1" rot="10800000">
            <a:off x="364050" y="949972"/>
            <a:ext cx="11655600" cy="18600"/>
          </a:xfrm>
          <a:prstGeom prst="straightConnector1">
            <a:avLst/>
          </a:prstGeom>
          <a:noFill/>
          <a:ln cap="flat" cmpd="sng" w="38100">
            <a:solidFill>
              <a:schemeClr val="accent3"/>
            </a:solidFill>
            <a:prstDash val="solid"/>
            <a:round/>
            <a:headEnd len="sm" w="sm" type="none"/>
            <a:tailEnd len="sm" w="sm" type="none"/>
          </a:ln>
        </p:spPr>
      </p:cxnSp>
      <p:sp>
        <p:nvSpPr>
          <p:cNvPr id="229" name="Google Shape;229;g3010b37b9af_0_714"/>
          <p:cNvSpPr txBox="1"/>
          <p:nvPr/>
        </p:nvSpPr>
        <p:spPr>
          <a:xfrm>
            <a:off x="1275925" y="1137591"/>
            <a:ext cx="40554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1" i="0" lang="en-US" sz="1800" u="none" cap="none" strike="noStrike">
                <a:solidFill>
                  <a:schemeClr val="accent1"/>
                </a:solidFill>
                <a:latin typeface="Comfortaa"/>
                <a:ea typeface="Comfortaa"/>
                <a:cs typeface="Comfortaa"/>
                <a:sym typeface="Comfortaa"/>
              </a:rPr>
              <a:t>Blue</a:t>
            </a:r>
            <a:r>
              <a:rPr b="1" i="0" lang="en-US" sz="1800" u="none" cap="none" strike="noStrike">
                <a:solidFill>
                  <a:schemeClr val="accent2"/>
                </a:solidFill>
                <a:latin typeface="Comfortaa"/>
                <a:ea typeface="Comfortaa"/>
                <a:cs typeface="Comfortaa"/>
                <a:sym typeface="Comfortaa"/>
              </a:rPr>
              <a:t> </a:t>
            </a:r>
            <a:r>
              <a:rPr b="1" i="0" lang="en-US" sz="1800" u="none" cap="none" strike="noStrike">
                <a:solidFill>
                  <a:srgbClr val="000000"/>
                </a:solidFill>
                <a:latin typeface="Comfortaa"/>
                <a:ea typeface="Comfortaa"/>
                <a:cs typeface="Comfortaa"/>
                <a:sym typeface="Comfortaa"/>
              </a:rPr>
              <a:t>and</a:t>
            </a:r>
            <a:r>
              <a:rPr b="1" i="0" lang="en-US" sz="1800" u="none" cap="none" strike="noStrike">
                <a:solidFill>
                  <a:schemeClr val="accent2"/>
                </a:solidFill>
                <a:latin typeface="Comfortaa"/>
                <a:ea typeface="Comfortaa"/>
                <a:cs typeface="Comfortaa"/>
                <a:sym typeface="Comfortaa"/>
              </a:rPr>
              <a:t> </a:t>
            </a:r>
            <a:r>
              <a:rPr b="1" i="0" lang="en-US" sz="1800" u="none" cap="none" strike="noStrike">
                <a:solidFill>
                  <a:schemeClr val="accent4"/>
                </a:solidFill>
                <a:latin typeface="Comfortaa"/>
                <a:ea typeface="Comfortaa"/>
                <a:cs typeface="Comfortaa"/>
                <a:sym typeface="Comfortaa"/>
              </a:rPr>
              <a:t>Green</a:t>
            </a:r>
            <a:r>
              <a:rPr b="1" i="0" lang="en-US" sz="1800" u="none" cap="none" strike="noStrike">
                <a:solidFill>
                  <a:schemeClr val="accent2"/>
                </a:solidFill>
                <a:latin typeface="Comfortaa"/>
                <a:ea typeface="Comfortaa"/>
                <a:cs typeface="Comfortaa"/>
                <a:sym typeface="Comfortaa"/>
              </a:rPr>
              <a:t> </a:t>
            </a:r>
            <a:r>
              <a:rPr b="1" i="0" lang="en-US" sz="1800" u="none" cap="none" strike="noStrike">
                <a:solidFill>
                  <a:srgbClr val="000000"/>
                </a:solidFill>
                <a:latin typeface="Comfortaa"/>
                <a:ea typeface="Comfortaa"/>
                <a:cs typeface="Comfortaa"/>
                <a:sym typeface="Comfortaa"/>
              </a:rPr>
              <a:t>Group</a:t>
            </a:r>
            <a:endParaRPr b="1" i="0" sz="1800" u="none" cap="none" strike="noStrike">
              <a:solidFill>
                <a:srgbClr val="000000"/>
              </a:solidFill>
              <a:latin typeface="Arial"/>
              <a:ea typeface="Arial"/>
              <a:cs typeface="Arial"/>
              <a:sym typeface="Arial"/>
            </a:endParaRPr>
          </a:p>
        </p:txBody>
      </p:sp>
      <p:sp>
        <p:nvSpPr>
          <p:cNvPr id="230" name="Google Shape;230;g3010b37b9af_0_714"/>
          <p:cNvSpPr txBox="1"/>
          <p:nvPr/>
        </p:nvSpPr>
        <p:spPr>
          <a:xfrm>
            <a:off x="6860625" y="1137591"/>
            <a:ext cx="4205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3"/>
                </a:solidFill>
                <a:latin typeface="Comfortaa"/>
                <a:ea typeface="Comfortaa"/>
                <a:cs typeface="Comfortaa"/>
                <a:sym typeface="Comfortaa"/>
              </a:rPr>
              <a:t>Yellow</a:t>
            </a:r>
            <a:r>
              <a:rPr b="1" i="0" lang="en-US" sz="1800" u="none" cap="none" strike="noStrike">
                <a:solidFill>
                  <a:srgbClr val="000000"/>
                </a:solidFill>
                <a:latin typeface="Comfortaa"/>
                <a:ea typeface="Comfortaa"/>
                <a:cs typeface="Comfortaa"/>
                <a:sym typeface="Comfortaa"/>
              </a:rPr>
              <a:t>, </a:t>
            </a:r>
            <a:r>
              <a:rPr b="1" i="0" lang="en-US" sz="1800" u="none" cap="none" strike="noStrike">
                <a:solidFill>
                  <a:schemeClr val="accent2"/>
                </a:solidFill>
                <a:latin typeface="Comfortaa"/>
                <a:ea typeface="Comfortaa"/>
                <a:cs typeface="Comfortaa"/>
                <a:sym typeface="Comfortaa"/>
              </a:rPr>
              <a:t>Red</a:t>
            </a:r>
            <a:r>
              <a:rPr b="1" i="0" lang="en-US" sz="1800" u="none" cap="none" strike="noStrike">
                <a:solidFill>
                  <a:srgbClr val="000000"/>
                </a:solidFill>
                <a:latin typeface="Comfortaa"/>
                <a:ea typeface="Comfortaa"/>
                <a:cs typeface="Comfortaa"/>
                <a:sym typeface="Comfortaa"/>
              </a:rPr>
              <a:t> and </a:t>
            </a:r>
            <a:r>
              <a:rPr b="1" i="0" lang="en-US" sz="1800" u="none" cap="none" strike="noStrike">
                <a:solidFill>
                  <a:srgbClr val="FF9900"/>
                </a:solidFill>
                <a:latin typeface="Comfortaa"/>
                <a:ea typeface="Comfortaa"/>
                <a:cs typeface="Comfortaa"/>
                <a:sym typeface="Comfortaa"/>
              </a:rPr>
              <a:t>Orange</a:t>
            </a:r>
            <a:r>
              <a:rPr b="1" i="0" lang="en-US" sz="1800" u="none" cap="none" strike="noStrike">
                <a:solidFill>
                  <a:srgbClr val="000000"/>
                </a:solidFill>
                <a:latin typeface="Comfortaa"/>
                <a:ea typeface="Comfortaa"/>
                <a:cs typeface="Comfortaa"/>
                <a:sym typeface="Comfortaa"/>
              </a:rPr>
              <a:t> Group</a:t>
            </a:r>
            <a:endParaRPr b="0" i="0" sz="1800" u="none" cap="none" strike="noStrike">
              <a:solidFill>
                <a:srgbClr val="000000"/>
              </a:solidFill>
              <a:latin typeface="Arial"/>
              <a:ea typeface="Arial"/>
              <a:cs typeface="Arial"/>
              <a:sym typeface="Arial"/>
            </a:endParaRPr>
          </a:p>
        </p:txBody>
      </p:sp>
      <p:sp>
        <p:nvSpPr>
          <p:cNvPr id="231" name="Google Shape;231;g3010b37b9af_0_714"/>
          <p:cNvSpPr txBox="1"/>
          <p:nvPr>
            <p:ph idx="1" type="subTitle"/>
          </p:nvPr>
        </p:nvSpPr>
        <p:spPr>
          <a:xfrm>
            <a:off x="6383625" y="1624597"/>
            <a:ext cx="5636100" cy="454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700"/>
              <a:buNone/>
            </a:pPr>
            <a:r>
              <a:rPr b="1" lang="en-US" sz="1800" u="sng">
                <a:solidFill>
                  <a:schemeClr val="dk1"/>
                </a:solidFill>
                <a:latin typeface="Corbel"/>
                <a:ea typeface="Corbel"/>
                <a:cs typeface="Corbel"/>
                <a:sym typeface="Corbel"/>
              </a:rPr>
              <a:t>Yellow Group</a:t>
            </a:r>
            <a:endParaRPr b="1" sz="1800" u="sng">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Enough nappies for the week (if your little one isn’t potty trained yet) </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Preferred wet wipes and baby bum cream</a:t>
            </a:r>
            <a:endParaRPr sz="1800">
              <a:solidFill>
                <a:schemeClr val="dk1"/>
              </a:solidFill>
              <a:latin typeface="Corbel"/>
              <a:ea typeface="Corbel"/>
              <a:cs typeface="Corbel"/>
              <a:sym typeface="Corbel"/>
            </a:endParaRPr>
          </a:p>
          <a:p>
            <a:pPr indent="0" lvl="0" marL="457200" rtl="0" algn="l">
              <a:lnSpc>
                <a:spcPct val="100000"/>
              </a:lnSpc>
              <a:spcBef>
                <a:spcPts val="0"/>
              </a:spcBef>
              <a:spcAft>
                <a:spcPts val="0"/>
              </a:spcAft>
              <a:buSzPts val="3700"/>
              <a:buNone/>
            </a:pPr>
            <a:r>
              <a:t/>
            </a:r>
            <a:endParaRPr sz="900">
              <a:solidFill>
                <a:schemeClr val="dk1"/>
              </a:solidFill>
              <a:latin typeface="Corbel"/>
              <a:ea typeface="Corbel"/>
              <a:cs typeface="Corbel"/>
              <a:sym typeface="Corbel"/>
            </a:endParaRPr>
          </a:p>
          <a:p>
            <a:pPr indent="0" lvl="0" marL="0" rtl="0" algn="l">
              <a:lnSpc>
                <a:spcPct val="100000"/>
              </a:lnSpc>
              <a:spcBef>
                <a:spcPts val="0"/>
              </a:spcBef>
              <a:spcAft>
                <a:spcPts val="0"/>
              </a:spcAft>
              <a:buSzPts val="3700"/>
              <a:buNone/>
            </a:pPr>
            <a:r>
              <a:rPr b="1" lang="en-US" sz="1800" u="sng">
                <a:solidFill>
                  <a:schemeClr val="dk1"/>
                </a:solidFill>
                <a:latin typeface="Corbel"/>
                <a:ea typeface="Corbel"/>
                <a:cs typeface="Corbel"/>
                <a:sym typeface="Corbel"/>
              </a:rPr>
              <a:t>Yellow, Red and Orange Group</a:t>
            </a:r>
            <a:endParaRPr b="1" sz="1800" u="sng">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2-3 extra sets of clothes and underwear</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Sun hat</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Sunscreen</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2 healthy snacks (one morning and one afternoon) </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Water bottle or sippy cup</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Plastic packets for dirty clothes (nappy bags are ideal)</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A painting shirt (An old oversized T-shirt)</a:t>
            </a:r>
            <a:endParaRPr sz="1800">
              <a:solidFill>
                <a:schemeClr val="dk1"/>
              </a:solidFill>
              <a:latin typeface="Corbel"/>
              <a:ea typeface="Corbel"/>
              <a:cs typeface="Corbel"/>
              <a:sym typeface="Corbel"/>
            </a:endParaRPr>
          </a:p>
          <a:p>
            <a:pPr indent="-419100" lvl="0" marL="609600" rtl="0" algn="l">
              <a:lnSpc>
                <a:spcPct val="100000"/>
              </a:lnSpc>
              <a:spcBef>
                <a:spcPts val="0"/>
              </a:spcBef>
              <a:spcAft>
                <a:spcPts val="0"/>
              </a:spcAft>
              <a:buClr>
                <a:schemeClr val="dk1"/>
              </a:buClr>
              <a:buSzPts val="1800"/>
              <a:buFont typeface="Corbel"/>
              <a:buChar char="●"/>
            </a:pPr>
            <a:r>
              <a:rPr lang="en-US" sz="1800">
                <a:solidFill>
                  <a:schemeClr val="dk1"/>
                </a:solidFill>
                <a:latin typeface="Corbel"/>
                <a:ea typeface="Corbel"/>
                <a:cs typeface="Corbel"/>
                <a:sym typeface="Corbel"/>
              </a:rPr>
              <a:t>A3 flip file for their beautiful art</a:t>
            </a:r>
            <a:endParaRPr sz="1800">
              <a:solidFill>
                <a:schemeClr val="dk1"/>
              </a:solidFill>
              <a:latin typeface="Corbel"/>
              <a:ea typeface="Corbel"/>
              <a:cs typeface="Corbel"/>
              <a:sym typeface="Corbel"/>
            </a:endParaRPr>
          </a:p>
          <a:p>
            <a:pPr indent="0" lvl="0" marL="0" rtl="0" algn="ctr">
              <a:lnSpc>
                <a:spcPct val="100000"/>
              </a:lnSpc>
              <a:spcBef>
                <a:spcPts val="0"/>
              </a:spcBef>
              <a:spcAft>
                <a:spcPts val="0"/>
              </a:spcAft>
              <a:buSzPts val="3700"/>
              <a:buNone/>
            </a:pPr>
            <a:r>
              <a:t/>
            </a:r>
            <a:endParaRPr sz="1800">
              <a:solidFill>
                <a:schemeClr val="dk1"/>
              </a:solidFill>
              <a:latin typeface="Corbel"/>
              <a:ea typeface="Corbel"/>
              <a:cs typeface="Corbel"/>
              <a:sym typeface="Corbel"/>
            </a:endParaRPr>
          </a:p>
          <a:p>
            <a:pPr indent="0" lvl="0" marL="0" rtl="0" algn="ctr">
              <a:lnSpc>
                <a:spcPct val="100000"/>
              </a:lnSpc>
              <a:spcBef>
                <a:spcPts val="0"/>
              </a:spcBef>
              <a:spcAft>
                <a:spcPts val="0"/>
              </a:spcAft>
              <a:buSzPts val="3700"/>
              <a:buNone/>
            </a:pPr>
            <a:r>
              <a:t/>
            </a:r>
            <a:endParaRPr sz="1800">
              <a:solidFill>
                <a:schemeClr val="dk1"/>
              </a:solidFill>
              <a:latin typeface="Corbel"/>
              <a:ea typeface="Corbel"/>
              <a:cs typeface="Corbel"/>
              <a:sym typeface="Corbel"/>
            </a:endParaRPr>
          </a:p>
          <a:p>
            <a:pPr indent="0" lvl="0" marL="0" rtl="0" algn="l">
              <a:lnSpc>
                <a:spcPct val="100000"/>
              </a:lnSpc>
              <a:spcBef>
                <a:spcPts val="0"/>
              </a:spcBef>
              <a:spcAft>
                <a:spcPts val="0"/>
              </a:spcAft>
              <a:buSzPts val="3700"/>
              <a:buNone/>
            </a:pPr>
            <a:r>
              <a:t/>
            </a:r>
            <a:endParaRPr sz="1800">
              <a:solidFill>
                <a:schemeClr val="dk1"/>
              </a:solidFill>
              <a:latin typeface="Corbel"/>
              <a:ea typeface="Corbel"/>
              <a:cs typeface="Corbel"/>
              <a:sym typeface="Corbel"/>
            </a:endParaRPr>
          </a:p>
          <a:p>
            <a:pPr indent="0" lvl="0" marL="0" rtl="0" algn="l">
              <a:lnSpc>
                <a:spcPct val="100000"/>
              </a:lnSpc>
              <a:spcBef>
                <a:spcPts val="0"/>
              </a:spcBef>
              <a:spcAft>
                <a:spcPts val="0"/>
              </a:spcAft>
              <a:buSzPts val="3700"/>
              <a:buNone/>
            </a:pPr>
            <a:r>
              <a:t/>
            </a:r>
            <a:endParaRPr sz="1800">
              <a:solidFill>
                <a:schemeClr val="dk1"/>
              </a:solidFill>
              <a:latin typeface="Corbel"/>
              <a:ea typeface="Corbel"/>
              <a:cs typeface="Corbel"/>
              <a:sym typeface="Corbel"/>
            </a:endParaRPr>
          </a:p>
          <a:p>
            <a:pPr indent="0" lvl="0" marL="0" rtl="0" algn="l">
              <a:lnSpc>
                <a:spcPct val="100000"/>
              </a:lnSpc>
              <a:spcBef>
                <a:spcPts val="0"/>
              </a:spcBef>
              <a:spcAft>
                <a:spcPts val="0"/>
              </a:spcAft>
              <a:buSzPts val="3700"/>
              <a:buNone/>
            </a:pPr>
            <a:r>
              <a:t/>
            </a:r>
            <a:endParaRPr sz="2300">
              <a:solidFill>
                <a:schemeClr val="dk1"/>
              </a:solidFill>
              <a:latin typeface="Corbel"/>
              <a:ea typeface="Corbel"/>
              <a:cs typeface="Corbel"/>
              <a:sym typeface="Corbel"/>
            </a:endParaRPr>
          </a:p>
        </p:txBody>
      </p:sp>
      <p:cxnSp>
        <p:nvCxnSpPr>
          <p:cNvPr id="232" name="Google Shape;232;g3010b37b9af_0_714"/>
          <p:cNvCxnSpPr/>
          <p:nvPr/>
        </p:nvCxnSpPr>
        <p:spPr>
          <a:xfrm>
            <a:off x="6089700" y="1446250"/>
            <a:ext cx="23100" cy="3909000"/>
          </a:xfrm>
          <a:prstGeom prst="straightConnector1">
            <a:avLst/>
          </a:prstGeom>
          <a:noFill/>
          <a:ln cap="flat" cmpd="sng" w="38100">
            <a:solidFill>
              <a:schemeClr val="accent3"/>
            </a:solidFill>
            <a:prstDash val="solid"/>
            <a:round/>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3010b37b9af_0_336"/>
          <p:cNvSpPr txBox="1"/>
          <p:nvPr>
            <p:ph type="ctrTitle"/>
          </p:nvPr>
        </p:nvSpPr>
        <p:spPr>
          <a:xfrm>
            <a:off x="233127" y="45763"/>
            <a:ext cx="8004300" cy="75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6900"/>
              <a:buNone/>
            </a:pPr>
            <a:r>
              <a:rPr lang="en-US" sz="2800"/>
              <a:t>Parent Communication</a:t>
            </a:r>
            <a:endParaRPr sz="2800"/>
          </a:p>
        </p:txBody>
      </p:sp>
      <p:sp>
        <p:nvSpPr>
          <p:cNvPr id="238" name="Google Shape;238;g3010b37b9af_0_336"/>
          <p:cNvSpPr txBox="1"/>
          <p:nvPr>
            <p:ph idx="1" type="subTitle"/>
          </p:nvPr>
        </p:nvSpPr>
        <p:spPr>
          <a:xfrm>
            <a:off x="415600" y="1346100"/>
            <a:ext cx="11360700" cy="75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700"/>
              <a:buNone/>
            </a:pPr>
            <a:r>
              <a:t/>
            </a:r>
            <a:endParaRPr>
              <a:solidFill>
                <a:srgbClr val="F04E37"/>
              </a:solidFill>
            </a:endParaRPr>
          </a:p>
          <a:p>
            <a:pPr indent="0" lvl="0" marL="0" rtl="0" algn="ctr">
              <a:lnSpc>
                <a:spcPct val="100000"/>
              </a:lnSpc>
              <a:spcBef>
                <a:spcPts val="0"/>
              </a:spcBef>
              <a:spcAft>
                <a:spcPts val="0"/>
              </a:spcAft>
              <a:buSzPts val="3700"/>
              <a:buNone/>
            </a:pPr>
            <a:r>
              <a:t/>
            </a:r>
            <a:endParaRPr>
              <a:solidFill>
                <a:srgbClr val="F04E37"/>
              </a:solidFill>
            </a:endParaRPr>
          </a:p>
        </p:txBody>
      </p:sp>
      <p:cxnSp>
        <p:nvCxnSpPr>
          <p:cNvPr id="239" name="Google Shape;239;g3010b37b9af_0_336"/>
          <p:cNvCxnSpPr/>
          <p:nvPr/>
        </p:nvCxnSpPr>
        <p:spPr>
          <a:xfrm flipH="1" rot="10800000">
            <a:off x="233115" y="736525"/>
            <a:ext cx="11365800" cy="12900"/>
          </a:xfrm>
          <a:prstGeom prst="straightConnector1">
            <a:avLst/>
          </a:prstGeom>
          <a:noFill/>
          <a:ln cap="flat" cmpd="sng" w="38100">
            <a:solidFill>
              <a:srgbClr val="FCC42E"/>
            </a:solidFill>
            <a:prstDash val="solid"/>
            <a:round/>
            <a:headEnd len="sm" w="sm" type="none"/>
            <a:tailEnd len="sm" w="sm" type="none"/>
          </a:ln>
        </p:spPr>
      </p:cxnSp>
      <p:sp>
        <p:nvSpPr>
          <p:cNvPr id="240" name="Google Shape;240;g3010b37b9af_0_336"/>
          <p:cNvSpPr txBox="1"/>
          <p:nvPr/>
        </p:nvSpPr>
        <p:spPr>
          <a:xfrm>
            <a:off x="110275" y="797557"/>
            <a:ext cx="11931600" cy="1075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300"/>
              <a:buFont typeface="Arial"/>
              <a:buNone/>
            </a:pPr>
            <a:r>
              <a:rPr b="0" i="0" lang="en-US" sz="1300" u="none" cap="none" strike="noStrike">
                <a:solidFill>
                  <a:srgbClr val="002060"/>
                </a:solidFill>
                <a:latin typeface="Comfortaa"/>
                <a:ea typeface="Comfortaa"/>
                <a:cs typeface="Comfortaa"/>
                <a:sym typeface="Comfortaa"/>
              </a:rPr>
              <a:t>Strong relationships require effective communication. A positive, trusting collaboration that benefits your child requires open, respectful communication between home and the centre. It prevents misunderstandings, fosters respect, and clarifies expectations. This eases the transition between home and care, gives your child confidence and belonging, and teaches them respect. </a:t>
            </a:r>
            <a:endParaRPr b="0" i="0" sz="1300" u="none" cap="none" strike="noStrike">
              <a:solidFill>
                <a:srgbClr val="002060"/>
              </a:solidFill>
              <a:latin typeface="Comfortaa"/>
              <a:ea typeface="Comfortaa"/>
              <a:cs typeface="Comfortaa"/>
              <a:sym typeface="Comfortaa"/>
            </a:endParaRPr>
          </a:p>
          <a:p>
            <a:pPr indent="0" lvl="0" marL="0" marR="0" rtl="0" algn="ctr">
              <a:lnSpc>
                <a:spcPct val="115000"/>
              </a:lnSpc>
              <a:spcBef>
                <a:spcPts val="0"/>
              </a:spcBef>
              <a:spcAft>
                <a:spcPts val="0"/>
              </a:spcAft>
              <a:buClr>
                <a:srgbClr val="000000"/>
              </a:buClr>
              <a:buSzPts val="1300"/>
              <a:buFont typeface="Arial"/>
              <a:buNone/>
            </a:pPr>
            <a:r>
              <a:rPr b="0" i="0" lang="en-US" sz="1300" u="none" cap="none" strike="noStrike">
                <a:solidFill>
                  <a:srgbClr val="002060"/>
                </a:solidFill>
                <a:latin typeface="Comfortaa"/>
                <a:ea typeface="Comfortaa"/>
                <a:cs typeface="Comfortaa"/>
                <a:sym typeface="Comfortaa"/>
              </a:rPr>
              <a:t>Communication channels at our centre:</a:t>
            </a:r>
            <a:endParaRPr b="0" i="0" sz="1300" u="none" cap="none" strike="noStrike">
              <a:solidFill>
                <a:srgbClr val="002060"/>
              </a:solidFill>
              <a:latin typeface="Comfortaa"/>
              <a:ea typeface="Comfortaa"/>
              <a:cs typeface="Comfortaa"/>
              <a:sym typeface="Comfortaa"/>
            </a:endParaRPr>
          </a:p>
        </p:txBody>
      </p:sp>
      <p:sp>
        <p:nvSpPr>
          <p:cNvPr id="241" name="Google Shape;241;g3010b37b9af_0_336"/>
          <p:cNvSpPr txBox="1"/>
          <p:nvPr/>
        </p:nvSpPr>
        <p:spPr>
          <a:xfrm>
            <a:off x="0" y="1744409"/>
            <a:ext cx="11999100" cy="4791000"/>
          </a:xfrm>
          <a:prstGeom prst="rect">
            <a:avLst/>
          </a:prstGeom>
          <a:noFill/>
          <a:ln>
            <a:noFill/>
          </a:ln>
        </p:spPr>
        <p:txBody>
          <a:bodyPr anchorCtr="0" anchor="t" bIns="91425" lIns="91425" spcFirstLastPara="1" rIns="91425" wrap="square" tIns="91425">
            <a:noAutofit/>
          </a:bodyPr>
          <a:lstStyle/>
          <a:p>
            <a:pPr indent="-406400" lvl="0" marL="609600" marR="0" rtl="0" algn="l">
              <a:lnSpc>
                <a:spcPct val="115000"/>
              </a:lnSpc>
              <a:spcBef>
                <a:spcPts val="0"/>
              </a:spcBef>
              <a:spcAft>
                <a:spcPts val="0"/>
              </a:spcAft>
              <a:buClr>
                <a:srgbClr val="002060"/>
              </a:buClr>
              <a:buSzPts val="1600"/>
              <a:buFont typeface="Corbel"/>
              <a:buChar char="●"/>
            </a:pPr>
            <a:r>
              <a:rPr b="1" i="0" lang="en-US" sz="1600" u="none" cap="none" strike="noStrike">
                <a:solidFill>
                  <a:srgbClr val="002060"/>
                </a:solidFill>
                <a:latin typeface="Corbel"/>
                <a:ea typeface="Corbel"/>
                <a:cs typeface="Corbel"/>
                <a:sym typeface="Corbel"/>
              </a:rPr>
              <a:t>Face-to- face communication  (Open door policy)</a:t>
            </a:r>
            <a:endParaRPr b="0" i="0" sz="1600" u="none" cap="none" strike="noStrike">
              <a:solidFill>
                <a:srgbClr val="002060"/>
              </a:solidFill>
              <a:latin typeface="Corbel"/>
              <a:ea typeface="Corbel"/>
              <a:cs typeface="Corbel"/>
              <a:sym typeface="Corbel"/>
            </a:endParaRPr>
          </a:p>
          <a:p>
            <a:pPr indent="-330200" lvl="1" marL="914400" marR="0" rtl="0" algn="l">
              <a:lnSpc>
                <a:spcPct val="115000"/>
              </a:lnSpc>
              <a:spcBef>
                <a:spcPts val="0"/>
              </a:spcBef>
              <a:spcAft>
                <a:spcPts val="0"/>
              </a:spcAft>
              <a:buClr>
                <a:srgbClr val="002060"/>
              </a:buClr>
              <a:buSzPts val="1600"/>
              <a:buFont typeface="Corbel"/>
              <a:buChar char="○"/>
            </a:pPr>
            <a:r>
              <a:rPr b="0" i="0" lang="en-US" sz="1600" u="none" cap="none" strike="noStrike">
                <a:solidFill>
                  <a:srgbClr val="002060"/>
                </a:solidFill>
                <a:latin typeface="Corbel"/>
                <a:ea typeface="Corbel"/>
                <a:cs typeface="Corbel"/>
                <a:sym typeface="Corbel"/>
              </a:rPr>
              <a:t>The teachers are available for daily verbal interactions in the morning during drop off or in the  afternoon during collection. </a:t>
            </a:r>
            <a:endParaRPr b="0" i="0" sz="1600" u="none" cap="none" strike="noStrike">
              <a:solidFill>
                <a:srgbClr val="002060"/>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400"/>
              <a:buFont typeface="Arial"/>
              <a:buNone/>
            </a:pPr>
            <a:r>
              <a:t/>
            </a:r>
            <a:endParaRPr b="0" i="0" sz="400" u="none" cap="none" strike="noStrike">
              <a:solidFill>
                <a:srgbClr val="002060"/>
              </a:solidFill>
              <a:latin typeface="Corbel"/>
              <a:ea typeface="Corbel"/>
              <a:cs typeface="Corbel"/>
              <a:sym typeface="Corbel"/>
            </a:endParaRPr>
          </a:p>
          <a:p>
            <a:pPr indent="-406400" lvl="0" marL="609600" marR="0" rtl="0" algn="l">
              <a:lnSpc>
                <a:spcPct val="115000"/>
              </a:lnSpc>
              <a:spcBef>
                <a:spcPts val="0"/>
              </a:spcBef>
              <a:spcAft>
                <a:spcPts val="0"/>
              </a:spcAft>
              <a:buClr>
                <a:srgbClr val="002060"/>
              </a:buClr>
              <a:buSzPts val="1600"/>
              <a:buFont typeface="Corbel"/>
              <a:buChar char="●"/>
            </a:pPr>
            <a:r>
              <a:rPr b="1" i="0" lang="en-US" sz="1600" u="none" cap="none" strike="noStrike">
                <a:solidFill>
                  <a:srgbClr val="002060"/>
                </a:solidFill>
                <a:latin typeface="Corbel"/>
                <a:ea typeface="Corbel"/>
                <a:cs typeface="Corbel"/>
                <a:sym typeface="Corbel"/>
              </a:rPr>
              <a:t>Blue Group </a:t>
            </a:r>
            <a:r>
              <a:rPr b="1" i="0" lang="en-US" sz="1600" u="none" cap="none" strike="noStrike">
                <a:solidFill>
                  <a:srgbClr val="002060"/>
                </a:solidFill>
                <a:latin typeface="Corbel"/>
                <a:ea typeface="Corbel"/>
                <a:cs typeface="Corbel"/>
                <a:sym typeface="Corbel"/>
                <a:extLst>
                  <a:ext uri="http://customooxmlschemas.google.com/">
                    <go:slidesCustomData xmlns:go="http://customooxmlschemas.google.com/" textRoundtripDataId="66"/>
                  </a:ext>
                </a:extLst>
              </a:rPr>
              <a:t>Communication Books </a:t>
            </a:r>
            <a:endParaRPr b="1" i="0" sz="1600" u="none" cap="none" strike="noStrike">
              <a:solidFill>
                <a:srgbClr val="002060"/>
              </a:solidFill>
              <a:latin typeface="Corbel"/>
              <a:ea typeface="Corbel"/>
              <a:cs typeface="Corbel"/>
              <a:sym typeface="Corbel"/>
            </a:endParaRPr>
          </a:p>
          <a:p>
            <a:pPr indent="-330200" lvl="1" marL="914400" marR="0" rtl="0" algn="l">
              <a:lnSpc>
                <a:spcPct val="115000"/>
              </a:lnSpc>
              <a:spcBef>
                <a:spcPts val="0"/>
              </a:spcBef>
              <a:spcAft>
                <a:spcPts val="0"/>
              </a:spcAft>
              <a:buClr>
                <a:srgbClr val="002060"/>
              </a:buClr>
              <a:buSzPts val="1600"/>
              <a:buFont typeface="Corbel"/>
              <a:buChar char="○"/>
            </a:pPr>
            <a:r>
              <a:rPr b="0" i="0" lang="en-US" sz="1600" u="none" cap="none" strike="noStrike">
                <a:solidFill>
                  <a:srgbClr val="002060"/>
                </a:solidFill>
                <a:latin typeface="Corbel"/>
                <a:ea typeface="Corbel"/>
                <a:cs typeface="Corbel"/>
                <a:sym typeface="Corbel"/>
              </a:rPr>
              <a:t>Parents provide evening updates, and teachers  will share details  about the child’s day. This exchange is critical for monitoring developments and needs. </a:t>
            </a:r>
            <a:r>
              <a:rPr b="1" i="1" lang="en-US" sz="1600" u="none" cap="none" strike="noStrike">
                <a:solidFill>
                  <a:srgbClr val="002060"/>
                </a:solidFill>
                <a:latin typeface="Corbel"/>
                <a:ea typeface="Corbel"/>
                <a:cs typeface="Corbel"/>
                <a:sym typeface="Corbel"/>
              </a:rPr>
              <a:t>This plays a vital role in tracking a child's mood, health,  and daily interactions.</a:t>
            </a:r>
            <a:r>
              <a:rPr b="0" i="0" lang="en-US" sz="1600" u="none" cap="none" strike="noStrike">
                <a:solidFill>
                  <a:srgbClr val="002060"/>
                </a:solidFill>
                <a:latin typeface="Corbel"/>
                <a:ea typeface="Corbel"/>
                <a:cs typeface="Corbel"/>
                <a:sym typeface="Corbel"/>
              </a:rPr>
              <a:t> </a:t>
            </a:r>
            <a:endParaRPr b="0" i="0" sz="1600" u="none" cap="none" strike="noStrike">
              <a:solidFill>
                <a:srgbClr val="002060"/>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400"/>
              <a:buFont typeface="Arial"/>
              <a:buNone/>
            </a:pPr>
            <a:r>
              <a:t/>
            </a:r>
            <a:endParaRPr b="0" i="0" sz="400" u="none" cap="none" strike="noStrike">
              <a:solidFill>
                <a:srgbClr val="002060"/>
              </a:solidFill>
              <a:latin typeface="Corbel"/>
              <a:ea typeface="Corbel"/>
              <a:cs typeface="Corbel"/>
              <a:sym typeface="Corbel"/>
            </a:endParaRPr>
          </a:p>
          <a:p>
            <a:pPr indent="-406400" lvl="0" marL="609600" marR="0" rtl="0" algn="l">
              <a:lnSpc>
                <a:spcPct val="115000"/>
              </a:lnSpc>
              <a:spcBef>
                <a:spcPts val="0"/>
              </a:spcBef>
              <a:spcAft>
                <a:spcPts val="0"/>
              </a:spcAft>
              <a:buClr>
                <a:srgbClr val="002060"/>
              </a:buClr>
              <a:buSzPts val="1600"/>
              <a:buFont typeface="Corbel"/>
              <a:buChar char="●"/>
            </a:pPr>
            <a:r>
              <a:rPr b="1" i="0" lang="en-US" sz="1600" u="none" cap="none" strike="noStrike">
                <a:solidFill>
                  <a:srgbClr val="002060"/>
                </a:solidFill>
                <a:latin typeface="Corbel"/>
                <a:ea typeface="Corbel"/>
                <a:cs typeface="Corbel"/>
                <a:sym typeface="Corbel"/>
              </a:rPr>
              <a:t>WhatsApp Class Group (Broadcast Only)</a:t>
            </a:r>
            <a:endParaRPr b="1" i="0" sz="1600" u="none" cap="none" strike="noStrike">
              <a:solidFill>
                <a:srgbClr val="002060"/>
              </a:solidFill>
              <a:latin typeface="Corbel"/>
              <a:ea typeface="Corbel"/>
              <a:cs typeface="Corbel"/>
              <a:sym typeface="Corbel"/>
            </a:endParaRPr>
          </a:p>
          <a:p>
            <a:pPr indent="-330200" lvl="1" marL="914400" marR="0" rtl="0" algn="l">
              <a:lnSpc>
                <a:spcPct val="115000"/>
              </a:lnSpc>
              <a:spcBef>
                <a:spcPts val="0"/>
              </a:spcBef>
              <a:spcAft>
                <a:spcPts val="0"/>
              </a:spcAft>
              <a:buClr>
                <a:srgbClr val="002060"/>
              </a:buClr>
              <a:buSzPts val="1600"/>
              <a:buFont typeface="Corbel"/>
              <a:buChar char="○"/>
            </a:pPr>
            <a:r>
              <a:rPr b="0" i="0" lang="en-US" sz="1600" u="none" cap="none" strike="noStrike">
                <a:solidFill>
                  <a:srgbClr val="002060"/>
                </a:solidFill>
                <a:latin typeface="Corbel"/>
                <a:ea typeface="Corbel"/>
                <a:cs typeface="Corbel"/>
                <a:sym typeface="Corbel"/>
              </a:rPr>
              <a:t>Used for activity updates and photo collages.</a:t>
            </a:r>
            <a:endParaRPr b="0" i="0" sz="1600" u="none" cap="none" strike="noStrike">
              <a:solidFill>
                <a:srgbClr val="002060"/>
              </a:solidFill>
              <a:latin typeface="Corbel"/>
              <a:ea typeface="Corbel"/>
              <a:cs typeface="Corbel"/>
              <a:sym typeface="Corbel"/>
            </a:endParaRPr>
          </a:p>
          <a:p>
            <a:pPr indent="-330200" lvl="1" marL="914400" marR="0" rtl="0" algn="l">
              <a:lnSpc>
                <a:spcPct val="115000"/>
              </a:lnSpc>
              <a:spcBef>
                <a:spcPts val="0"/>
              </a:spcBef>
              <a:spcAft>
                <a:spcPts val="0"/>
              </a:spcAft>
              <a:buClr>
                <a:srgbClr val="002060"/>
              </a:buClr>
              <a:buSzPts val="1600"/>
              <a:buFont typeface="Corbel"/>
              <a:buChar char="○"/>
            </a:pPr>
            <a:r>
              <a:rPr b="0" i="0" lang="en-US" sz="1600" u="none" cap="none" strike="noStrike">
                <a:solidFill>
                  <a:srgbClr val="002060"/>
                </a:solidFill>
                <a:latin typeface="Corbel"/>
                <a:ea typeface="Corbel"/>
                <a:cs typeface="Corbel"/>
                <a:sym typeface="Corbel"/>
              </a:rPr>
              <a:t>Unit Introduction Message: Sent every two weeks to outline the unit, key concepts, and vocabulary introduced to your  child.</a:t>
            </a:r>
            <a:endParaRPr b="0" i="0" sz="1600" u="none" cap="none" strike="noStrike">
              <a:solidFill>
                <a:srgbClr val="002060"/>
              </a:solidFill>
              <a:latin typeface="Corbel"/>
              <a:ea typeface="Corbel"/>
              <a:cs typeface="Corbel"/>
              <a:sym typeface="Corbel"/>
            </a:endParaRPr>
          </a:p>
          <a:p>
            <a:pPr indent="-330200" lvl="1" marL="914400" marR="0" rtl="0" algn="l">
              <a:lnSpc>
                <a:spcPct val="115000"/>
              </a:lnSpc>
              <a:spcBef>
                <a:spcPts val="0"/>
              </a:spcBef>
              <a:spcAft>
                <a:spcPts val="0"/>
              </a:spcAft>
              <a:buClr>
                <a:srgbClr val="002060"/>
              </a:buClr>
              <a:buSzPts val="1600"/>
              <a:buFont typeface="Corbel"/>
              <a:buChar char="○"/>
            </a:pPr>
            <a:r>
              <a:rPr b="0" i="0" lang="en-US" sz="1600" u="none" cap="none" strike="noStrike">
                <a:solidFill>
                  <a:srgbClr val="002060"/>
                </a:solidFill>
                <a:latin typeface="Corbel"/>
                <a:ea typeface="Corbel"/>
                <a:cs typeface="Corbel"/>
                <a:sym typeface="Corbel"/>
              </a:rPr>
              <a:t>Important reminders.</a:t>
            </a:r>
            <a:endParaRPr b="0" i="0" sz="1600" u="none" cap="none" strike="noStrike">
              <a:solidFill>
                <a:srgbClr val="002060"/>
              </a:solidFill>
              <a:latin typeface="Corbel"/>
              <a:ea typeface="Corbel"/>
              <a:cs typeface="Corbel"/>
              <a:sym typeface="Corbel"/>
            </a:endParaRPr>
          </a:p>
          <a:p>
            <a:pPr indent="-330200" lvl="1" marL="914400" marR="0" rtl="0" algn="l">
              <a:lnSpc>
                <a:spcPct val="115000"/>
              </a:lnSpc>
              <a:spcBef>
                <a:spcPts val="0"/>
              </a:spcBef>
              <a:spcAft>
                <a:spcPts val="0"/>
              </a:spcAft>
              <a:buClr>
                <a:srgbClr val="002060"/>
              </a:buClr>
              <a:buSzPts val="1600"/>
              <a:buFont typeface="Corbel"/>
              <a:buChar char="○"/>
            </a:pPr>
            <a:r>
              <a:rPr b="0" i="0" lang="en-US" sz="1600" u="none" cap="none" strike="noStrike">
                <a:solidFill>
                  <a:srgbClr val="002060"/>
                </a:solidFill>
                <a:latin typeface="Corbel"/>
                <a:ea typeface="Corbel"/>
                <a:cs typeface="Corbel"/>
                <a:sym typeface="Corbel"/>
              </a:rPr>
              <a:t>Please note and respect others privacy when sharing photos  on social media (other  children in the background). Refer to your enrolment contract for more. </a:t>
            </a:r>
            <a:endParaRPr b="0" i="0" sz="1600" u="none" cap="none" strike="noStrike">
              <a:solidFill>
                <a:srgbClr val="002060"/>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400"/>
              <a:buFont typeface="Arial"/>
              <a:buNone/>
            </a:pPr>
            <a:r>
              <a:t/>
            </a:r>
            <a:endParaRPr b="0" i="0" sz="400" u="none" cap="none" strike="noStrike">
              <a:solidFill>
                <a:srgbClr val="002060"/>
              </a:solidFill>
              <a:latin typeface="Corbel"/>
              <a:ea typeface="Corbel"/>
              <a:cs typeface="Corbel"/>
              <a:sym typeface="Corbel"/>
            </a:endParaRPr>
          </a:p>
          <a:p>
            <a:pPr indent="-406400" lvl="0" marL="609600" marR="0" rtl="0" algn="l">
              <a:lnSpc>
                <a:spcPct val="115000"/>
              </a:lnSpc>
              <a:spcBef>
                <a:spcPts val="0"/>
              </a:spcBef>
              <a:spcAft>
                <a:spcPts val="0"/>
              </a:spcAft>
              <a:buClr>
                <a:srgbClr val="002060"/>
              </a:buClr>
              <a:buSzPts val="1600"/>
              <a:buFont typeface="Comfortaa"/>
              <a:buChar char="●"/>
            </a:pPr>
            <a:r>
              <a:rPr b="0" i="0" lang="en-US" sz="1600" u="none" cap="none" strike="noStrike">
                <a:solidFill>
                  <a:srgbClr val="002060"/>
                </a:solidFill>
                <a:latin typeface="Corbel"/>
                <a:ea typeface="Corbel"/>
                <a:cs typeface="Corbel"/>
                <a:sym typeface="Corbel"/>
              </a:rPr>
              <a:t>Teachers are  only available to communicate on  their tablets from</a:t>
            </a:r>
            <a:r>
              <a:rPr b="1" i="0" lang="en-US" sz="1600" u="none" cap="none" strike="noStrike">
                <a:solidFill>
                  <a:srgbClr val="002060"/>
                </a:solidFill>
                <a:latin typeface="Corbel"/>
                <a:ea typeface="Corbel"/>
                <a:cs typeface="Corbel"/>
                <a:sym typeface="Corbel"/>
              </a:rPr>
              <a:t> 12:00 PM to 2:00 PM</a:t>
            </a:r>
            <a:r>
              <a:rPr b="0" i="0" lang="en-US" sz="1600" u="none" cap="none" strike="noStrike">
                <a:solidFill>
                  <a:srgbClr val="002060"/>
                </a:solidFill>
                <a:latin typeface="Corbel"/>
                <a:ea typeface="Corbel"/>
                <a:cs typeface="Corbel"/>
                <a:sym typeface="Corbel"/>
              </a:rPr>
              <a:t> during nap time. For urgent matters, please contact the principal.</a:t>
            </a:r>
            <a:endParaRPr b="0" i="0" sz="1600" u="none" cap="none" strike="noStrike">
              <a:solidFill>
                <a:srgbClr val="002060"/>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400"/>
              <a:buFont typeface="Arial"/>
              <a:buNone/>
            </a:pPr>
            <a:r>
              <a:t/>
            </a:r>
            <a:endParaRPr b="0" i="0" sz="400" u="none" cap="none" strike="noStrike">
              <a:solidFill>
                <a:srgbClr val="002060"/>
              </a:solidFill>
              <a:latin typeface="Corbel"/>
              <a:ea typeface="Corbel"/>
              <a:cs typeface="Corbel"/>
              <a:sym typeface="Corbel"/>
            </a:endParaRPr>
          </a:p>
          <a:p>
            <a:pPr indent="-406400" lvl="0" marL="609600" marR="0" rtl="0" algn="l">
              <a:lnSpc>
                <a:spcPct val="115000"/>
              </a:lnSpc>
              <a:spcBef>
                <a:spcPts val="0"/>
              </a:spcBef>
              <a:spcAft>
                <a:spcPts val="0"/>
              </a:spcAft>
              <a:buClr>
                <a:srgbClr val="002060"/>
              </a:buClr>
              <a:buSzPts val="1600"/>
              <a:buFont typeface="Comfortaa"/>
              <a:buChar char="●"/>
            </a:pPr>
            <a:r>
              <a:rPr b="0" i="0" lang="en-US" sz="1600" u="none" cap="none" strike="noStrike">
                <a:solidFill>
                  <a:srgbClr val="002060"/>
                </a:solidFill>
                <a:latin typeface="Corbel"/>
                <a:ea typeface="Corbel"/>
                <a:cs typeface="Corbel"/>
                <a:sym typeface="Corbel"/>
              </a:rPr>
              <a:t>Tablets are not taken home; kindly </a:t>
            </a:r>
            <a:r>
              <a:rPr b="1" i="0" lang="en-US" sz="1600" u="none" cap="none" strike="noStrike">
                <a:solidFill>
                  <a:srgbClr val="002060"/>
                </a:solidFill>
                <a:latin typeface="Corbel"/>
                <a:ea typeface="Corbel"/>
                <a:cs typeface="Corbel"/>
                <a:sym typeface="Corbel"/>
              </a:rPr>
              <a:t>avoid messaging outside of work hours. (Centre Hours)</a:t>
            </a:r>
            <a:endParaRPr b="1" i="0" sz="1600" u="none" cap="none" strike="noStrike">
              <a:solidFill>
                <a:srgbClr val="002060"/>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400"/>
              <a:buFont typeface="Arial"/>
              <a:buNone/>
            </a:pPr>
            <a:r>
              <a:t/>
            </a:r>
            <a:endParaRPr b="1" i="0" sz="400" u="none" cap="none" strike="noStrike">
              <a:solidFill>
                <a:srgbClr val="002060"/>
              </a:solidFill>
              <a:latin typeface="Corbel"/>
              <a:ea typeface="Corbel"/>
              <a:cs typeface="Corbel"/>
              <a:sym typeface="Corbel"/>
            </a:endParaRPr>
          </a:p>
          <a:p>
            <a:pPr indent="-406400" lvl="0" marL="609600" marR="0" rtl="0" algn="l">
              <a:lnSpc>
                <a:spcPct val="115000"/>
              </a:lnSpc>
              <a:spcBef>
                <a:spcPts val="0"/>
              </a:spcBef>
              <a:spcAft>
                <a:spcPts val="0"/>
              </a:spcAft>
              <a:buClr>
                <a:srgbClr val="002060"/>
              </a:buClr>
              <a:buSzPts val="1600"/>
              <a:buFont typeface="Comfortaa"/>
              <a:buChar char="●"/>
            </a:pPr>
            <a:r>
              <a:rPr b="0" i="0" lang="en-US" sz="1600" u="none" cap="none" strike="noStrike">
                <a:solidFill>
                  <a:srgbClr val="002060"/>
                </a:solidFill>
                <a:latin typeface="Corbel"/>
                <a:ea typeface="Corbel"/>
                <a:cs typeface="Corbel"/>
                <a:sym typeface="Corbel"/>
              </a:rPr>
              <a:t>The Central Line is available after hours  for </a:t>
            </a:r>
            <a:r>
              <a:rPr b="1" i="0" lang="en-US" sz="1600" u="none" cap="none" strike="noStrike">
                <a:solidFill>
                  <a:srgbClr val="002060"/>
                </a:solidFill>
                <a:latin typeface="Corbel"/>
                <a:ea typeface="Corbel"/>
                <a:cs typeface="Corbel"/>
                <a:sym typeface="Corbel"/>
              </a:rPr>
              <a:t>EMERGENCIES ONLY</a:t>
            </a:r>
            <a:r>
              <a:rPr b="0" i="0" lang="en-US" sz="1600" u="none" cap="none" strike="noStrike">
                <a:solidFill>
                  <a:srgbClr val="002060"/>
                </a:solidFill>
                <a:latin typeface="Corbel"/>
                <a:ea typeface="Corbel"/>
                <a:cs typeface="Corbel"/>
                <a:sym typeface="Corbel"/>
              </a:rPr>
              <a:t>.</a:t>
            </a:r>
            <a:endParaRPr b="0" i="0" sz="1600" u="none" cap="none" strike="noStrike">
              <a:solidFill>
                <a:srgbClr val="002060"/>
              </a:solidFill>
              <a:latin typeface="Corbel"/>
              <a:ea typeface="Corbel"/>
              <a:cs typeface="Corbel"/>
              <a:sym typeface="Corbe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3010b37b9af_0_491"/>
          <p:cNvSpPr txBox="1"/>
          <p:nvPr>
            <p:ph type="ctrTitle"/>
          </p:nvPr>
        </p:nvSpPr>
        <p:spPr>
          <a:xfrm>
            <a:off x="424576" y="133125"/>
            <a:ext cx="9164700" cy="771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6900"/>
              <a:buNone/>
            </a:pPr>
            <a:r>
              <a:rPr lang="en-US" sz="2800"/>
              <a:t>Our learning approach</a:t>
            </a:r>
            <a:endParaRPr sz="2800"/>
          </a:p>
        </p:txBody>
      </p:sp>
      <p:sp>
        <p:nvSpPr>
          <p:cNvPr id="247" name="Google Shape;247;g3010b37b9af_0_491"/>
          <p:cNvSpPr txBox="1"/>
          <p:nvPr>
            <p:ph idx="1" type="subTitle"/>
          </p:nvPr>
        </p:nvSpPr>
        <p:spPr>
          <a:xfrm>
            <a:off x="304650" y="890350"/>
            <a:ext cx="11125500" cy="55530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1200"/>
              </a:spcBef>
              <a:spcAft>
                <a:spcPts val="0"/>
              </a:spcAft>
              <a:buClr>
                <a:srgbClr val="002060"/>
              </a:buClr>
              <a:buSzPts val="1400"/>
              <a:buFont typeface="Arial"/>
              <a:buChar char="●"/>
            </a:pPr>
            <a:r>
              <a:rPr b="1" lang="en-US" sz="1400">
                <a:solidFill>
                  <a:srgbClr val="002060"/>
                </a:solidFill>
                <a:latin typeface="Corbel"/>
                <a:ea typeface="Corbel"/>
                <a:cs typeface="Corbel"/>
                <a:sym typeface="Corbel"/>
              </a:rPr>
              <a:t>Child-Centred Learning</a:t>
            </a:r>
            <a:br>
              <a:rPr b="1" lang="en-US" sz="1400">
                <a:solidFill>
                  <a:srgbClr val="002060"/>
                </a:solidFill>
                <a:latin typeface="Corbel"/>
                <a:ea typeface="Corbel"/>
                <a:cs typeface="Corbel"/>
                <a:sym typeface="Corbel"/>
              </a:rPr>
            </a:br>
            <a:r>
              <a:rPr lang="en-US" sz="1400">
                <a:solidFill>
                  <a:srgbClr val="002060"/>
                </a:solidFill>
                <a:latin typeface="Corbel"/>
                <a:ea typeface="Corbel"/>
                <a:cs typeface="Corbel"/>
                <a:sym typeface="Corbel"/>
              </a:rPr>
              <a:t>We begin with the child, focusing on where they belong, and gradually expand to explore the world around them.</a:t>
            </a:r>
            <a:endParaRPr sz="1400">
              <a:solidFill>
                <a:srgbClr val="002060"/>
              </a:solidFill>
              <a:latin typeface="Corbel"/>
              <a:ea typeface="Corbel"/>
              <a:cs typeface="Corbel"/>
              <a:sym typeface="Corbel"/>
            </a:endParaRPr>
          </a:p>
          <a:p>
            <a:pPr indent="-317500" lvl="0" marL="457200" rtl="0" algn="l">
              <a:lnSpc>
                <a:spcPct val="115000"/>
              </a:lnSpc>
              <a:spcBef>
                <a:spcPts val="0"/>
              </a:spcBef>
              <a:spcAft>
                <a:spcPts val="0"/>
              </a:spcAft>
              <a:buClr>
                <a:srgbClr val="002060"/>
              </a:buClr>
              <a:buSzPts val="1400"/>
              <a:buFont typeface="Arial"/>
              <a:buChar char="●"/>
            </a:pPr>
            <a:r>
              <a:rPr b="1" lang="en-US" sz="1400">
                <a:solidFill>
                  <a:srgbClr val="002060"/>
                </a:solidFill>
                <a:latin typeface="Corbel"/>
                <a:ea typeface="Corbel"/>
                <a:cs typeface="Corbel"/>
                <a:sym typeface="Corbel"/>
              </a:rPr>
              <a:t>Fundamentals</a:t>
            </a:r>
            <a:br>
              <a:rPr b="1" lang="en-US" sz="1400">
                <a:solidFill>
                  <a:srgbClr val="002060"/>
                </a:solidFill>
                <a:latin typeface="Corbel"/>
                <a:ea typeface="Corbel"/>
                <a:cs typeface="Corbel"/>
                <a:sym typeface="Corbel"/>
              </a:rPr>
            </a:br>
            <a:r>
              <a:rPr lang="en-US" sz="1400">
                <a:solidFill>
                  <a:srgbClr val="002060"/>
                </a:solidFill>
                <a:latin typeface="Corbel"/>
                <a:ea typeface="Corbel"/>
                <a:cs typeface="Corbel"/>
                <a:sym typeface="Corbel"/>
              </a:rPr>
              <a:t>Our main focus areas include:</a:t>
            </a:r>
            <a:endParaRPr sz="1400">
              <a:solidFill>
                <a:srgbClr val="002060"/>
              </a:solidFill>
              <a:latin typeface="Corbel"/>
              <a:ea typeface="Corbel"/>
              <a:cs typeface="Corbel"/>
              <a:sym typeface="Corbel"/>
            </a:endParaRPr>
          </a:p>
          <a:p>
            <a:pPr indent="-317500" lvl="1" marL="914400" rtl="0" algn="l">
              <a:lnSpc>
                <a:spcPct val="115000"/>
              </a:lnSpc>
              <a:spcBef>
                <a:spcPts val="0"/>
              </a:spcBef>
              <a:spcAft>
                <a:spcPts val="0"/>
              </a:spcAft>
              <a:buClr>
                <a:srgbClr val="002060"/>
              </a:buClr>
              <a:buSzPts val="1400"/>
              <a:buFont typeface="Corbel"/>
              <a:buChar char="○"/>
            </a:pPr>
            <a:r>
              <a:rPr lang="en-US" sz="1400">
                <a:solidFill>
                  <a:srgbClr val="002060"/>
                </a:solidFill>
                <a:latin typeface="Corbel"/>
                <a:ea typeface="Corbel"/>
                <a:cs typeface="Corbel"/>
                <a:sym typeface="Corbel"/>
              </a:rPr>
              <a:t>Shapes</a:t>
            </a:r>
            <a:endParaRPr sz="1500">
              <a:solidFill>
                <a:srgbClr val="002060"/>
              </a:solidFill>
              <a:latin typeface="Corbel"/>
              <a:ea typeface="Corbel"/>
              <a:cs typeface="Corbel"/>
              <a:sym typeface="Corbel"/>
            </a:endParaRPr>
          </a:p>
          <a:p>
            <a:pPr indent="-317500" lvl="1" marL="914400" rtl="0" algn="l">
              <a:lnSpc>
                <a:spcPct val="115000"/>
              </a:lnSpc>
              <a:spcBef>
                <a:spcPts val="0"/>
              </a:spcBef>
              <a:spcAft>
                <a:spcPts val="0"/>
              </a:spcAft>
              <a:buClr>
                <a:srgbClr val="002060"/>
              </a:buClr>
              <a:buSzPts val="1400"/>
              <a:buFont typeface="Corbel"/>
              <a:buChar char="○"/>
            </a:pPr>
            <a:r>
              <a:rPr lang="en-US" sz="1400">
                <a:solidFill>
                  <a:srgbClr val="002060"/>
                </a:solidFill>
                <a:latin typeface="Corbel"/>
                <a:ea typeface="Corbel"/>
                <a:cs typeface="Corbel"/>
                <a:sym typeface="Corbel"/>
              </a:rPr>
              <a:t>Numbers</a:t>
            </a:r>
            <a:endParaRPr sz="1400">
              <a:solidFill>
                <a:srgbClr val="002060"/>
              </a:solidFill>
              <a:latin typeface="Corbel"/>
              <a:ea typeface="Corbel"/>
              <a:cs typeface="Corbel"/>
              <a:sym typeface="Corbel"/>
            </a:endParaRPr>
          </a:p>
          <a:p>
            <a:pPr indent="-317500" lvl="1" marL="914400" rtl="0" algn="l">
              <a:lnSpc>
                <a:spcPct val="115000"/>
              </a:lnSpc>
              <a:spcBef>
                <a:spcPts val="0"/>
              </a:spcBef>
              <a:spcAft>
                <a:spcPts val="0"/>
              </a:spcAft>
              <a:buClr>
                <a:srgbClr val="002060"/>
              </a:buClr>
              <a:buSzPts val="1400"/>
              <a:buFont typeface="Corbel"/>
              <a:buChar char="○"/>
            </a:pPr>
            <a:r>
              <a:rPr lang="en-US" sz="1400">
                <a:solidFill>
                  <a:srgbClr val="002060"/>
                </a:solidFill>
                <a:latin typeface="Corbel"/>
                <a:ea typeface="Corbel"/>
                <a:cs typeface="Corbel"/>
                <a:sym typeface="Corbel"/>
              </a:rPr>
              <a:t>Colours</a:t>
            </a:r>
            <a:endParaRPr sz="1400">
              <a:solidFill>
                <a:srgbClr val="002060"/>
              </a:solidFill>
              <a:latin typeface="Corbel"/>
              <a:ea typeface="Corbel"/>
              <a:cs typeface="Corbel"/>
              <a:sym typeface="Corbel"/>
            </a:endParaRPr>
          </a:p>
          <a:p>
            <a:pPr indent="-317500" lvl="1" marL="914400" rtl="0" algn="l">
              <a:lnSpc>
                <a:spcPct val="115000"/>
              </a:lnSpc>
              <a:spcBef>
                <a:spcPts val="0"/>
              </a:spcBef>
              <a:spcAft>
                <a:spcPts val="0"/>
              </a:spcAft>
              <a:buClr>
                <a:srgbClr val="002060"/>
              </a:buClr>
              <a:buSzPts val="1400"/>
              <a:buFont typeface="Corbel"/>
              <a:buChar char="○"/>
            </a:pPr>
            <a:r>
              <a:rPr lang="en-US" sz="1400">
                <a:solidFill>
                  <a:srgbClr val="002060"/>
                </a:solidFill>
                <a:latin typeface="Corbel"/>
                <a:ea typeface="Corbel"/>
                <a:cs typeface="Corbel"/>
                <a:sym typeface="Corbel"/>
              </a:rPr>
              <a:t>Sounds</a:t>
            </a:r>
            <a:endParaRPr sz="1400">
              <a:solidFill>
                <a:srgbClr val="002060"/>
              </a:solidFill>
              <a:latin typeface="Corbel"/>
              <a:ea typeface="Corbel"/>
              <a:cs typeface="Corbel"/>
              <a:sym typeface="Corbel"/>
            </a:endParaRPr>
          </a:p>
          <a:p>
            <a:pPr indent="-317500" lvl="0" marL="457200" rtl="0" algn="l">
              <a:lnSpc>
                <a:spcPct val="115000"/>
              </a:lnSpc>
              <a:spcBef>
                <a:spcPts val="0"/>
              </a:spcBef>
              <a:spcAft>
                <a:spcPts val="0"/>
              </a:spcAft>
              <a:buClr>
                <a:srgbClr val="002060"/>
              </a:buClr>
              <a:buSzPts val="1400"/>
              <a:buFont typeface="Arial"/>
              <a:buChar char="●"/>
            </a:pPr>
            <a:r>
              <a:rPr b="1" lang="en-US" sz="1400">
                <a:solidFill>
                  <a:srgbClr val="002060"/>
                </a:solidFill>
                <a:latin typeface="Corbel"/>
                <a:ea typeface="Corbel"/>
                <a:cs typeface="Corbel"/>
                <a:sym typeface="Corbel"/>
              </a:rPr>
              <a:t>Activity Design: Scaffolding &amp; Extension</a:t>
            </a:r>
            <a:br>
              <a:rPr b="1" lang="en-US" sz="1400">
                <a:solidFill>
                  <a:srgbClr val="002060"/>
                </a:solidFill>
                <a:latin typeface="Corbel"/>
                <a:ea typeface="Corbel"/>
                <a:cs typeface="Corbel"/>
                <a:sym typeface="Corbel"/>
              </a:rPr>
            </a:br>
            <a:r>
              <a:rPr lang="en-US" sz="1400">
                <a:solidFill>
                  <a:srgbClr val="002060"/>
                </a:solidFill>
                <a:latin typeface="Corbel"/>
                <a:ea typeface="Corbel"/>
                <a:cs typeface="Corbel"/>
                <a:sym typeface="Corbel"/>
              </a:rPr>
              <a:t>Every activity is thoughtfully designed with two components:</a:t>
            </a:r>
            <a:endParaRPr sz="1400">
              <a:solidFill>
                <a:srgbClr val="002060"/>
              </a:solidFill>
              <a:latin typeface="Corbel"/>
              <a:ea typeface="Corbel"/>
              <a:cs typeface="Corbel"/>
              <a:sym typeface="Corbel"/>
            </a:endParaRPr>
          </a:p>
          <a:p>
            <a:pPr indent="-317500" lvl="1" marL="914400" rtl="0" algn="l">
              <a:lnSpc>
                <a:spcPct val="115000"/>
              </a:lnSpc>
              <a:spcBef>
                <a:spcPts val="0"/>
              </a:spcBef>
              <a:spcAft>
                <a:spcPts val="0"/>
              </a:spcAft>
              <a:buClr>
                <a:srgbClr val="002060"/>
              </a:buClr>
              <a:buSzPts val="1400"/>
              <a:buFont typeface="Arial"/>
              <a:buChar char="○"/>
            </a:pPr>
            <a:r>
              <a:rPr b="1" lang="en-US" sz="1400">
                <a:solidFill>
                  <a:srgbClr val="002060"/>
                </a:solidFill>
                <a:latin typeface="Corbel"/>
                <a:ea typeface="Corbel"/>
                <a:cs typeface="Corbel"/>
                <a:sym typeface="Corbel"/>
              </a:rPr>
              <a:t>Scaffolding</a:t>
            </a:r>
            <a:r>
              <a:rPr lang="en-US" sz="1400">
                <a:solidFill>
                  <a:srgbClr val="002060"/>
                </a:solidFill>
                <a:latin typeface="Corbel"/>
                <a:ea typeface="Corbel"/>
                <a:cs typeface="Corbel"/>
                <a:sym typeface="Corbel"/>
              </a:rPr>
              <a:t>: supporting the development of specific skills, concepts, or knowledge.</a:t>
            </a:r>
            <a:endParaRPr sz="1400">
              <a:solidFill>
                <a:srgbClr val="002060"/>
              </a:solidFill>
              <a:latin typeface="Corbel"/>
              <a:ea typeface="Corbel"/>
              <a:cs typeface="Corbel"/>
              <a:sym typeface="Corbel"/>
            </a:endParaRPr>
          </a:p>
          <a:p>
            <a:pPr indent="-317500" lvl="1" marL="914400" rtl="0" algn="l">
              <a:lnSpc>
                <a:spcPct val="115000"/>
              </a:lnSpc>
              <a:spcBef>
                <a:spcPts val="0"/>
              </a:spcBef>
              <a:spcAft>
                <a:spcPts val="0"/>
              </a:spcAft>
              <a:buClr>
                <a:srgbClr val="002060"/>
              </a:buClr>
              <a:buSzPts val="1400"/>
              <a:buFont typeface="Arial"/>
              <a:buChar char="○"/>
            </a:pPr>
            <a:r>
              <a:rPr b="1" lang="en-US" sz="1400">
                <a:solidFill>
                  <a:srgbClr val="002060"/>
                </a:solidFill>
                <a:latin typeface="Corbel"/>
                <a:ea typeface="Corbel"/>
                <a:cs typeface="Corbel"/>
                <a:sym typeface="Corbel"/>
              </a:rPr>
              <a:t>Extension</a:t>
            </a:r>
            <a:r>
              <a:rPr lang="en-US" sz="1400">
                <a:solidFill>
                  <a:srgbClr val="002060"/>
                </a:solidFill>
                <a:latin typeface="Corbel"/>
                <a:ea typeface="Corbel"/>
                <a:cs typeface="Corbel"/>
                <a:sym typeface="Corbel"/>
              </a:rPr>
              <a:t>: deepening and refining skills or concepts for further learning.</a:t>
            </a:r>
            <a:endParaRPr sz="1400">
              <a:solidFill>
                <a:srgbClr val="002060"/>
              </a:solidFill>
              <a:latin typeface="Corbel"/>
              <a:ea typeface="Corbel"/>
              <a:cs typeface="Corbel"/>
              <a:sym typeface="Corbel"/>
            </a:endParaRPr>
          </a:p>
          <a:p>
            <a:pPr indent="-317500" lvl="0" marL="457200" rtl="0" algn="l">
              <a:lnSpc>
                <a:spcPct val="115000"/>
              </a:lnSpc>
              <a:spcBef>
                <a:spcPts val="0"/>
              </a:spcBef>
              <a:spcAft>
                <a:spcPts val="0"/>
              </a:spcAft>
              <a:buClr>
                <a:srgbClr val="002060"/>
              </a:buClr>
              <a:buSzPts val="1400"/>
              <a:buFont typeface="Arial"/>
              <a:buChar char="●"/>
            </a:pPr>
            <a:r>
              <a:rPr b="1" lang="en-US" sz="1400">
                <a:solidFill>
                  <a:srgbClr val="002060"/>
                </a:solidFill>
                <a:latin typeface="Corbel"/>
                <a:ea typeface="Corbel"/>
                <a:cs typeface="Corbel"/>
                <a:sym typeface="Corbel"/>
              </a:rPr>
              <a:t>Daily Activities</a:t>
            </a:r>
            <a:br>
              <a:rPr b="1" lang="en-US" sz="1400">
                <a:solidFill>
                  <a:srgbClr val="002060"/>
                </a:solidFill>
                <a:latin typeface="Corbel"/>
                <a:ea typeface="Corbel"/>
                <a:cs typeface="Corbel"/>
                <a:sym typeface="Corbel"/>
              </a:rPr>
            </a:br>
            <a:r>
              <a:rPr lang="en-US" sz="1400">
                <a:solidFill>
                  <a:srgbClr val="002060"/>
                </a:solidFill>
                <a:latin typeface="Corbel"/>
                <a:ea typeface="Corbel"/>
                <a:cs typeface="Corbel"/>
                <a:sym typeface="Corbel"/>
              </a:rPr>
              <a:t>On average, we complete 3 activities per day plus class discussions.</a:t>
            </a:r>
            <a:br>
              <a:rPr lang="en-US" sz="1400">
                <a:solidFill>
                  <a:srgbClr val="002060"/>
                </a:solidFill>
                <a:latin typeface="Corbel"/>
                <a:ea typeface="Corbel"/>
                <a:cs typeface="Corbel"/>
                <a:sym typeface="Corbel"/>
              </a:rPr>
            </a:br>
            <a:r>
              <a:rPr b="1" lang="en-US" sz="1400">
                <a:solidFill>
                  <a:srgbClr val="002060"/>
                </a:solidFill>
                <a:latin typeface="Corbel"/>
                <a:ea typeface="Corbel"/>
                <a:cs typeface="Corbel"/>
                <a:sym typeface="Corbel"/>
              </a:rPr>
              <a:t>Morning rings</a:t>
            </a:r>
            <a:r>
              <a:rPr lang="en-US" sz="1400">
                <a:solidFill>
                  <a:srgbClr val="002060"/>
                </a:solidFill>
                <a:latin typeface="Corbel"/>
                <a:ea typeface="Corbel"/>
                <a:cs typeface="Corbel"/>
                <a:sym typeface="Corbel"/>
              </a:rPr>
              <a:t> (class discussions) are a vital part of our routine, while reinforcement at home helps consolidate learning.</a:t>
            </a:r>
            <a:endParaRPr sz="1400">
              <a:solidFill>
                <a:srgbClr val="002060"/>
              </a:solidFill>
              <a:latin typeface="Corbel"/>
              <a:ea typeface="Corbel"/>
              <a:cs typeface="Corbel"/>
              <a:sym typeface="Corbel"/>
            </a:endParaRPr>
          </a:p>
          <a:p>
            <a:pPr indent="-317500" lvl="0" marL="457200" rtl="0" algn="l">
              <a:lnSpc>
                <a:spcPct val="115000"/>
              </a:lnSpc>
              <a:spcBef>
                <a:spcPts val="0"/>
              </a:spcBef>
              <a:spcAft>
                <a:spcPts val="0"/>
              </a:spcAft>
              <a:buClr>
                <a:srgbClr val="002060"/>
              </a:buClr>
              <a:buSzPts val="1400"/>
              <a:buFont typeface="Corbel"/>
              <a:buChar char="●"/>
            </a:pPr>
            <a:r>
              <a:rPr b="1" lang="en-US" sz="1400">
                <a:solidFill>
                  <a:srgbClr val="002060"/>
                </a:solidFill>
                <a:latin typeface="Corbel"/>
                <a:ea typeface="Corbel"/>
                <a:cs typeface="Corbel"/>
                <a:sym typeface="Corbel"/>
              </a:rPr>
              <a:t>Group Focus Areas</a:t>
            </a:r>
            <a:endParaRPr b="1" sz="1400">
              <a:solidFill>
                <a:srgbClr val="002060"/>
              </a:solidFill>
              <a:latin typeface="Corbel"/>
              <a:ea typeface="Corbel"/>
              <a:cs typeface="Corbel"/>
              <a:sym typeface="Corbel"/>
            </a:endParaRPr>
          </a:p>
          <a:p>
            <a:pPr indent="-317500" lvl="1" marL="914400" rtl="0" algn="l">
              <a:lnSpc>
                <a:spcPct val="115000"/>
              </a:lnSpc>
              <a:spcBef>
                <a:spcPts val="0"/>
              </a:spcBef>
              <a:spcAft>
                <a:spcPts val="0"/>
              </a:spcAft>
              <a:buClr>
                <a:srgbClr val="002060"/>
              </a:buClr>
              <a:buSzPts val="1400"/>
              <a:buFont typeface="Arial"/>
              <a:buChar char="○"/>
            </a:pPr>
            <a:r>
              <a:rPr b="1" lang="en-US" sz="1400">
                <a:solidFill>
                  <a:srgbClr val="002060"/>
                </a:solidFill>
                <a:latin typeface="Corbel"/>
                <a:ea typeface="Corbel"/>
                <a:cs typeface="Corbel"/>
                <a:sym typeface="Corbel"/>
              </a:rPr>
              <a:t>Blue &amp; Green Groups</a:t>
            </a:r>
            <a:r>
              <a:rPr lang="en-US" sz="1400">
                <a:solidFill>
                  <a:srgbClr val="002060"/>
                </a:solidFill>
                <a:latin typeface="Corbel"/>
                <a:ea typeface="Corbel"/>
                <a:cs typeface="Corbel"/>
                <a:sym typeface="Corbel"/>
              </a:rPr>
              <a:t>: Creative Sensory &amp; Movement Activities.</a:t>
            </a:r>
            <a:endParaRPr sz="1400">
              <a:solidFill>
                <a:srgbClr val="002060"/>
              </a:solidFill>
              <a:latin typeface="Corbel"/>
              <a:ea typeface="Corbel"/>
              <a:cs typeface="Corbel"/>
              <a:sym typeface="Corbel"/>
            </a:endParaRPr>
          </a:p>
          <a:p>
            <a:pPr indent="-317500" lvl="1" marL="914400" rtl="0" algn="l">
              <a:lnSpc>
                <a:spcPct val="115000"/>
              </a:lnSpc>
              <a:spcBef>
                <a:spcPts val="0"/>
              </a:spcBef>
              <a:spcAft>
                <a:spcPts val="0"/>
              </a:spcAft>
              <a:buClr>
                <a:srgbClr val="002060"/>
              </a:buClr>
              <a:buSzPts val="1400"/>
              <a:buFont typeface="Arial"/>
              <a:buChar char="○"/>
            </a:pPr>
            <a:r>
              <a:rPr b="1" lang="en-US" sz="1400">
                <a:solidFill>
                  <a:srgbClr val="002060"/>
                </a:solidFill>
                <a:latin typeface="Corbel"/>
                <a:ea typeface="Corbel"/>
                <a:cs typeface="Corbel"/>
                <a:sym typeface="Corbel"/>
              </a:rPr>
              <a:t>Yellow, Red, &amp; Orange Groups</a:t>
            </a:r>
            <a:r>
              <a:rPr lang="en-US" sz="1400">
                <a:solidFill>
                  <a:srgbClr val="002060"/>
                </a:solidFill>
                <a:latin typeface="Corbel"/>
                <a:ea typeface="Corbel"/>
                <a:cs typeface="Corbel"/>
                <a:sym typeface="Corbel"/>
              </a:rPr>
              <a:t>: STEAM (Science, Technology, Engineering, Art, Mathematics) alongside Creative Expression, Drama, Movement, and Music.</a:t>
            </a:r>
            <a:endParaRPr sz="1400">
              <a:solidFill>
                <a:srgbClr val="002060"/>
              </a:solidFill>
              <a:latin typeface="Corbel"/>
              <a:ea typeface="Corbel"/>
              <a:cs typeface="Corbel"/>
              <a:sym typeface="Corbel"/>
            </a:endParaRPr>
          </a:p>
          <a:p>
            <a:pPr indent="-317500" lvl="0" marL="457200" rtl="0" algn="l">
              <a:lnSpc>
                <a:spcPct val="115000"/>
              </a:lnSpc>
              <a:spcBef>
                <a:spcPts val="0"/>
              </a:spcBef>
              <a:spcAft>
                <a:spcPts val="0"/>
              </a:spcAft>
              <a:buClr>
                <a:srgbClr val="002060"/>
              </a:buClr>
              <a:buSzPts val="1400"/>
              <a:buFont typeface="Arial"/>
              <a:buChar char="●"/>
            </a:pPr>
            <a:r>
              <a:rPr b="1" lang="en-US" sz="1400">
                <a:solidFill>
                  <a:srgbClr val="002060"/>
                </a:solidFill>
                <a:latin typeface="Corbel"/>
                <a:ea typeface="Corbel"/>
                <a:cs typeface="Corbel"/>
                <a:sym typeface="Corbel"/>
              </a:rPr>
              <a:t>Sustainability in Action</a:t>
            </a:r>
            <a:br>
              <a:rPr b="1" lang="en-US" sz="1400">
                <a:solidFill>
                  <a:srgbClr val="002060"/>
                </a:solidFill>
                <a:latin typeface="Corbel"/>
                <a:ea typeface="Corbel"/>
                <a:cs typeface="Corbel"/>
                <a:sym typeface="Corbel"/>
              </a:rPr>
            </a:br>
            <a:r>
              <a:rPr lang="en-US" sz="1400">
                <a:solidFill>
                  <a:srgbClr val="002060"/>
                </a:solidFill>
                <a:latin typeface="Corbel"/>
                <a:ea typeface="Corbel"/>
                <a:cs typeface="Corbel"/>
                <a:sym typeface="Corbel"/>
              </a:rPr>
              <a:t>We prioritise recycling in our activities, using materials such as egg cartons, yoghurt tubs, ice cream tubs, boxes, lids, tins, bottles, and newspapers.</a:t>
            </a:r>
            <a:endParaRPr sz="1400">
              <a:solidFill>
                <a:srgbClr val="002060"/>
              </a:solidFill>
              <a:latin typeface="Corbel"/>
              <a:ea typeface="Corbel"/>
              <a:cs typeface="Corbel"/>
              <a:sym typeface="Corbel"/>
            </a:endParaRPr>
          </a:p>
          <a:p>
            <a:pPr indent="0" lvl="0" marL="1828800" rtl="0" algn="l">
              <a:lnSpc>
                <a:spcPct val="115000"/>
              </a:lnSpc>
              <a:spcBef>
                <a:spcPts val="1200"/>
              </a:spcBef>
              <a:spcAft>
                <a:spcPts val="0"/>
              </a:spcAft>
              <a:buSzPts val="3700"/>
              <a:buNone/>
            </a:pPr>
            <a:r>
              <a:t/>
            </a:r>
            <a:endParaRPr sz="1500">
              <a:solidFill>
                <a:srgbClr val="002060"/>
              </a:solidFill>
              <a:highlight>
                <a:schemeClr val="lt1"/>
              </a:highlight>
            </a:endParaRPr>
          </a:p>
        </p:txBody>
      </p:sp>
      <p:cxnSp>
        <p:nvCxnSpPr>
          <p:cNvPr id="248" name="Google Shape;248;g3010b37b9af_0_491"/>
          <p:cNvCxnSpPr/>
          <p:nvPr/>
        </p:nvCxnSpPr>
        <p:spPr>
          <a:xfrm flipH="1" rot="10800000">
            <a:off x="364050" y="886425"/>
            <a:ext cx="11655600" cy="18600"/>
          </a:xfrm>
          <a:prstGeom prst="straightConnector1">
            <a:avLst/>
          </a:prstGeom>
          <a:noFill/>
          <a:ln cap="flat" cmpd="sng" w="38100">
            <a:solidFill>
              <a:schemeClr val="accent3"/>
            </a:solidFill>
            <a:prstDash val="solid"/>
            <a:round/>
            <a:headEnd len="sm" w="sm" type="none"/>
            <a:tailEnd len="sm" w="sm" type="none"/>
          </a:ln>
        </p:spPr>
      </p:cxnSp>
      <p:pic>
        <p:nvPicPr>
          <p:cNvPr id="249" name="Google Shape;249;g3010b37b9af_0_491"/>
          <p:cNvPicPr preferRelativeResize="0"/>
          <p:nvPr/>
        </p:nvPicPr>
        <p:blipFill rotWithShape="1">
          <a:blip r:embed="rId3">
            <a:alphaModFix/>
          </a:blip>
          <a:srcRect b="0" l="0" r="0" t="0"/>
          <a:stretch/>
        </p:blipFill>
        <p:spPr>
          <a:xfrm>
            <a:off x="7696428" y="1598899"/>
            <a:ext cx="3900298" cy="2599574"/>
          </a:xfrm>
          <a:prstGeom prst="rect">
            <a:avLst/>
          </a:prstGeom>
          <a:noFill/>
          <a:ln cap="flat" cmpd="sng" w="76200">
            <a:solidFill>
              <a:srgbClr val="009ED6"/>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308e2e0dd4b_0_58"/>
          <p:cNvSpPr txBox="1"/>
          <p:nvPr>
            <p:ph type="title"/>
          </p:nvPr>
        </p:nvSpPr>
        <p:spPr>
          <a:xfrm>
            <a:off x="313999" y="225668"/>
            <a:ext cx="11415300" cy="57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latin typeface="Comfortaa"/>
                <a:ea typeface="Comfortaa"/>
                <a:cs typeface="Comfortaa"/>
                <a:sym typeface="Comfortaa"/>
              </a:rPr>
              <a:t>Daily Routines</a:t>
            </a:r>
            <a:endParaRPr>
              <a:latin typeface="Comfortaa"/>
              <a:ea typeface="Comfortaa"/>
              <a:cs typeface="Comfortaa"/>
              <a:sym typeface="Comfortaa"/>
            </a:endParaRPr>
          </a:p>
        </p:txBody>
      </p:sp>
      <p:pic>
        <p:nvPicPr>
          <p:cNvPr id="255" name="Google Shape;255;g308e2e0dd4b_0_58"/>
          <p:cNvPicPr preferRelativeResize="0"/>
          <p:nvPr/>
        </p:nvPicPr>
        <p:blipFill rotWithShape="1">
          <a:blip r:embed="rId4">
            <a:alphaModFix/>
          </a:blip>
          <a:srcRect b="5203" l="196" r="986" t="6728"/>
          <a:stretch/>
        </p:blipFill>
        <p:spPr>
          <a:xfrm>
            <a:off x="183988" y="1954135"/>
            <a:ext cx="6416163" cy="4043363"/>
          </a:xfrm>
          <a:prstGeom prst="rect">
            <a:avLst/>
          </a:prstGeom>
          <a:noFill/>
          <a:ln>
            <a:noFill/>
          </a:ln>
        </p:spPr>
      </p:pic>
      <p:sp>
        <p:nvSpPr>
          <p:cNvPr id="256" name="Google Shape;256;g308e2e0dd4b_0_58"/>
          <p:cNvSpPr txBox="1"/>
          <p:nvPr/>
        </p:nvSpPr>
        <p:spPr>
          <a:xfrm>
            <a:off x="6588603" y="904205"/>
            <a:ext cx="5183100" cy="5339400"/>
          </a:xfrm>
          <a:prstGeom prst="rect">
            <a:avLst/>
          </a:prstGeom>
          <a:noFill/>
          <a:ln>
            <a:noFill/>
          </a:ln>
        </p:spPr>
        <p:txBody>
          <a:bodyPr anchorCtr="0" anchor="t" bIns="45700" lIns="91425" spcFirstLastPara="1" rIns="91425" wrap="square" tIns="45700">
            <a:spAutoFit/>
          </a:bodyPr>
          <a:lstStyle/>
          <a:p>
            <a:pPr indent="-91440" lvl="0" marL="159385" marR="0" rtl="0" algn="l">
              <a:lnSpc>
                <a:spcPct val="100000"/>
              </a:lnSpc>
              <a:spcBef>
                <a:spcPts val="0"/>
              </a:spcBef>
              <a:spcAft>
                <a:spcPts val="0"/>
              </a:spcAft>
              <a:buClr>
                <a:srgbClr val="000000"/>
              </a:buClr>
              <a:buSzPts val="1400"/>
              <a:buFont typeface="Arial"/>
              <a:buNone/>
            </a:pPr>
            <a:r>
              <a:rPr b="1" i="0" lang="en-US" sz="1400" u="none" cap="none" strike="noStrike">
                <a:solidFill>
                  <a:srgbClr val="F04E37"/>
                </a:solidFill>
                <a:latin typeface="Comfortaa"/>
                <a:ea typeface="Comfortaa"/>
                <a:cs typeface="Comfortaa"/>
                <a:sym typeface="Comfortaa"/>
              </a:rPr>
              <a:t>Unstructured learning experiences each day:</a:t>
            </a:r>
            <a:endParaRPr b="1" i="0" sz="1400" u="none" cap="none" strike="noStrike">
              <a:solidFill>
                <a:srgbClr val="F04E37"/>
              </a:solidFill>
              <a:latin typeface="Comfortaa"/>
              <a:ea typeface="Comfortaa"/>
              <a:cs typeface="Comfortaa"/>
              <a:sym typeface="Comfortaa"/>
            </a:endParaRPr>
          </a:p>
          <a:p>
            <a:pPr indent="0" lvl="0" marL="0" marR="0" rtl="0" algn="l">
              <a:lnSpc>
                <a:spcPct val="100000"/>
              </a:lnSpc>
              <a:spcBef>
                <a:spcPts val="35"/>
              </a:spcBef>
              <a:spcAft>
                <a:spcPts val="0"/>
              </a:spcAft>
              <a:buClr>
                <a:srgbClr val="000000"/>
              </a:buClr>
              <a:buSzPts val="1300"/>
              <a:buFont typeface="Arial"/>
              <a:buNone/>
            </a:pPr>
            <a:r>
              <a:rPr b="1" i="0" lang="en-US" sz="1300" u="none" cap="none" strike="noStrike">
                <a:solidFill>
                  <a:srgbClr val="002060"/>
                </a:solidFill>
                <a:latin typeface="Corbel"/>
                <a:ea typeface="Corbel"/>
                <a:cs typeface="Corbel"/>
                <a:sym typeface="Corbel"/>
              </a:rPr>
              <a:t> </a:t>
            </a:r>
            <a:endParaRPr b="0" i="0" sz="1300" u="none" cap="none" strike="noStrike">
              <a:solidFill>
                <a:srgbClr val="002060"/>
              </a:solidFill>
              <a:latin typeface="Corbel"/>
              <a:ea typeface="Corbel"/>
              <a:cs typeface="Corbel"/>
              <a:sym typeface="Corbel"/>
            </a:endParaRPr>
          </a:p>
          <a:p>
            <a:pPr indent="-285750" lvl="1" marL="742950" marR="506730" rtl="0" algn="l">
              <a:lnSpc>
                <a:spcPct val="97000"/>
              </a:lnSpc>
              <a:spcBef>
                <a:spcPts val="0"/>
              </a:spcBef>
              <a:spcAft>
                <a:spcPts val="0"/>
              </a:spcAft>
              <a:buClr>
                <a:srgbClr val="000000"/>
              </a:buClr>
              <a:buSzPts val="1100"/>
              <a:buFont typeface="Corbel"/>
              <a:buChar char="•"/>
            </a:pPr>
            <a:r>
              <a:rPr b="1" i="0" lang="en-US" sz="1300" u="none" cap="none" strike="noStrike">
                <a:solidFill>
                  <a:srgbClr val="002060"/>
                </a:solidFill>
                <a:latin typeface="Corbel"/>
                <a:ea typeface="Corbel"/>
                <a:cs typeface="Corbel"/>
                <a:sym typeface="Corbel"/>
              </a:rPr>
              <a:t>Free Choice </a:t>
            </a:r>
            <a:r>
              <a:rPr b="0" i="0" lang="en-US" sz="1300" u="none" cap="none" strike="noStrike">
                <a:solidFill>
                  <a:srgbClr val="002060"/>
                </a:solidFill>
                <a:latin typeface="Corbel"/>
                <a:ea typeface="Corbel"/>
                <a:cs typeface="Corbel"/>
                <a:sym typeface="Corbel"/>
              </a:rPr>
              <a:t>the “Plan, Do, Review” technique is used to build children’s autonomy and executive functions during this play-based learning period in the day.</a:t>
            </a:r>
            <a:endParaRPr b="0" i="0" sz="1300" u="none" cap="none" strike="noStrike">
              <a:solidFill>
                <a:srgbClr val="002060"/>
              </a:solidFill>
              <a:latin typeface="Corbel"/>
              <a:ea typeface="Corbel"/>
              <a:cs typeface="Corbel"/>
              <a:sym typeface="Corbel"/>
            </a:endParaRPr>
          </a:p>
          <a:p>
            <a:pPr indent="-285750" lvl="1" marL="742950" marR="0" rtl="0" algn="l">
              <a:lnSpc>
                <a:spcPct val="102307"/>
              </a:lnSpc>
              <a:spcBef>
                <a:spcPts val="0"/>
              </a:spcBef>
              <a:spcAft>
                <a:spcPts val="0"/>
              </a:spcAft>
              <a:buClr>
                <a:srgbClr val="000000"/>
              </a:buClr>
              <a:buSzPts val="1100"/>
              <a:buFont typeface="Corbel"/>
              <a:buChar char="•"/>
            </a:pPr>
            <a:r>
              <a:rPr b="1" i="0" lang="en-US" sz="1300" u="none" cap="none" strike="noStrike">
                <a:solidFill>
                  <a:srgbClr val="002060"/>
                </a:solidFill>
                <a:latin typeface="Corbel"/>
                <a:ea typeface="Corbel"/>
                <a:cs typeface="Corbel"/>
                <a:sym typeface="Corbel"/>
              </a:rPr>
              <a:t>Outdoor Play </a:t>
            </a:r>
            <a:r>
              <a:rPr b="0" i="0" lang="en-US" sz="1300" u="none" cap="none" strike="noStrike">
                <a:solidFill>
                  <a:srgbClr val="002060"/>
                </a:solidFill>
                <a:latin typeface="Corbel"/>
                <a:ea typeface="Corbel"/>
                <a:cs typeface="Corbel"/>
                <a:sym typeface="Corbel"/>
              </a:rPr>
              <a:t>is a time for gross motor development, exploration and boisterous, messy fun.</a:t>
            </a:r>
            <a:endParaRPr b="0" i="0" sz="1300" u="none" cap="none" strike="noStrike">
              <a:solidFill>
                <a:srgbClr val="002060"/>
              </a:solidFill>
              <a:latin typeface="Corbel"/>
              <a:ea typeface="Corbel"/>
              <a:cs typeface="Corbel"/>
              <a:sym typeface="Corbel"/>
            </a:endParaRPr>
          </a:p>
          <a:p>
            <a:pPr indent="0" lvl="0" marL="0" marR="0" rtl="0" algn="l">
              <a:lnSpc>
                <a:spcPct val="100000"/>
              </a:lnSpc>
              <a:spcBef>
                <a:spcPts val="15"/>
              </a:spcBef>
              <a:spcAft>
                <a:spcPts val="0"/>
              </a:spcAft>
              <a:buClr>
                <a:srgbClr val="000000"/>
              </a:buClr>
              <a:buSzPts val="1300"/>
              <a:buFont typeface="Arial"/>
              <a:buNone/>
            </a:pPr>
            <a:r>
              <a:rPr b="0" i="0" lang="en-US" sz="1300" u="none" cap="none" strike="noStrike">
                <a:solidFill>
                  <a:srgbClr val="002060"/>
                </a:solidFill>
                <a:latin typeface="Corbel"/>
                <a:ea typeface="Corbel"/>
                <a:cs typeface="Corbel"/>
                <a:sym typeface="Corbel"/>
              </a:rPr>
              <a:t> </a:t>
            </a:r>
            <a:endParaRPr b="0" i="0" sz="1300" u="none" cap="none" strike="noStrike">
              <a:solidFill>
                <a:srgbClr val="002060"/>
              </a:solidFill>
              <a:latin typeface="Corbel"/>
              <a:ea typeface="Corbel"/>
              <a:cs typeface="Corbel"/>
              <a:sym typeface="Corbel"/>
            </a:endParaRPr>
          </a:p>
          <a:p>
            <a:pPr indent="-91440" lvl="0" marL="159385" marR="0" rtl="0" algn="l">
              <a:lnSpc>
                <a:spcPct val="100000"/>
              </a:lnSpc>
              <a:spcBef>
                <a:spcPts val="0"/>
              </a:spcBef>
              <a:spcAft>
                <a:spcPts val="0"/>
              </a:spcAft>
              <a:buClr>
                <a:srgbClr val="000000"/>
              </a:buClr>
              <a:buSzPts val="1400"/>
              <a:buFont typeface="Arial"/>
              <a:buNone/>
            </a:pPr>
            <a:r>
              <a:rPr b="1" i="0" lang="en-US" sz="1400" u="none" cap="none" strike="noStrike">
                <a:solidFill>
                  <a:srgbClr val="FEC232"/>
                </a:solidFill>
                <a:latin typeface="Comfortaa"/>
                <a:ea typeface="Comfortaa"/>
                <a:cs typeface="Comfortaa"/>
                <a:sym typeface="Comfortaa"/>
              </a:rPr>
              <a:t>Semi-structured learning experiences each day:</a:t>
            </a:r>
            <a:endParaRPr b="1" i="0" sz="1400" u="none" cap="none" strike="noStrike">
              <a:solidFill>
                <a:srgbClr val="FEC232"/>
              </a:solidFill>
              <a:latin typeface="Comfortaa"/>
              <a:ea typeface="Comfortaa"/>
              <a:cs typeface="Comfortaa"/>
              <a:sym typeface="Comfortaa"/>
            </a:endParaRPr>
          </a:p>
          <a:p>
            <a:pPr indent="0" lvl="0" marL="0" marR="0" rtl="0" algn="l">
              <a:lnSpc>
                <a:spcPct val="100000"/>
              </a:lnSpc>
              <a:spcBef>
                <a:spcPts val="15"/>
              </a:spcBef>
              <a:spcAft>
                <a:spcPts val="0"/>
              </a:spcAft>
              <a:buClr>
                <a:srgbClr val="000000"/>
              </a:buClr>
              <a:buSzPts val="1300"/>
              <a:buFont typeface="Arial"/>
              <a:buNone/>
            </a:pPr>
            <a:r>
              <a:rPr b="1" i="0" lang="en-US" sz="1300" u="none" cap="none" strike="noStrike">
                <a:solidFill>
                  <a:srgbClr val="002060"/>
                </a:solidFill>
                <a:latin typeface="Corbel"/>
                <a:ea typeface="Corbel"/>
                <a:cs typeface="Corbel"/>
                <a:sym typeface="Corbel"/>
              </a:rPr>
              <a:t> </a:t>
            </a:r>
            <a:endParaRPr b="0" i="0" sz="1300" u="none" cap="none" strike="noStrike">
              <a:solidFill>
                <a:srgbClr val="002060"/>
              </a:solidFill>
              <a:latin typeface="Corbel"/>
              <a:ea typeface="Corbel"/>
              <a:cs typeface="Corbel"/>
              <a:sym typeface="Corbel"/>
            </a:endParaRPr>
          </a:p>
          <a:p>
            <a:pPr indent="-285750" lvl="1" marL="742950" marR="0" rtl="0" algn="l">
              <a:lnSpc>
                <a:spcPct val="102307"/>
              </a:lnSpc>
              <a:spcBef>
                <a:spcPts val="5"/>
              </a:spcBef>
              <a:spcAft>
                <a:spcPts val="0"/>
              </a:spcAft>
              <a:buClr>
                <a:srgbClr val="000000"/>
              </a:buClr>
              <a:buSzPts val="1100"/>
              <a:buFont typeface="Corbel"/>
              <a:buChar char="•"/>
            </a:pPr>
            <a:r>
              <a:rPr b="1" i="0" lang="en-US" sz="1300" u="none" cap="none" strike="noStrike">
                <a:solidFill>
                  <a:srgbClr val="002060"/>
                </a:solidFill>
                <a:latin typeface="Corbel"/>
                <a:ea typeface="Corbel"/>
                <a:cs typeface="Corbel"/>
                <a:sym typeface="Corbel"/>
              </a:rPr>
              <a:t>Morning Circle </a:t>
            </a:r>
            <a:r>
              <a:rPr b="0" i="0" lang="en-US" sz="1300" u="none" cap="none" strike="noStrike">
                <a:solidFill>
                  <a:srgbClr val="002060"/>
                </a:solidFill>
                <a:latin typeface="Corbel"/>
                <a:ea typeface="Corbel"/>
                <a:cs typeface="Corbel"/>
                <a:sym typeface="Corbel"/>
              </a:rPr>
              <a:t>provides a time for social-emotional check-in.</a:t>
            </a:r>
            <a:endParaRPr b="0" i="0" sz="1300" u="none" cap="none" strike="noStrike">
              <a:solidFill>
                <a:srgbClr val="002060"/>
              </a:solidFill>
              <a:latin typeface="Corbel"/>
              <a:ea typeface="Corbel"/>
              <a:cs typeface="Corbel"/>
              <a:sym typeface="Corbel"/>
            </a:endParaRPr>
          </a:p>
          <a:p>
            <a:pPr indent="-285750" lvl="1" marL="742950" marR="521968" rtl="0" algn="l">
              <a:lnSpc>
                <a:spcPct val="97000"/>
              </a:lnSpc>
              <a:spcBef>
                <a:spcPts val="10"/>
              </a:spcBef>
              <a:spcAft>
                <a:spcPts val="0"/>
              </a:spcAft>
              <a:buClr>
                <a:srgbClr val="000000"/>
              </a:buClr>
              <a:buSzPts val="1100"/>
              <a:buFont typeface="Corbel"/>
              <a:buChar char="•"/>
            </a:pPr>
            <a:r>
              <a:rPr b="1" i="0" lang="en-US" sz="1300" u="none" cap="none" strike="noStrike">
                <a:solidFill>
                  <a:srgbClr val="002060"/>
                </a:solidFill>
                <a:latin typeface="Corbel"/>
                <a:ea typeface="Corbel"/>
                <a:cs typeface="Corbel"/>
                <a:sym typeface="Corbel"/>
              </a:rPr>
              <a:t>Sensory / Imaginary Play </a:t>
            </a:r>
            <a:r>
              <a:rPr b="0" i="0" lang="en-US" sz="1300" u="none" cap="none" strike="noStrike">
                <a:solidFill>
                  <a:srgbClr val="002060"/>
                </a:solidFill>
                <a:latin typeface="Corbel"/>
                <a:ea typeface="Corbel"/>
                <a:cs typeface="Corbel"/>
                <a:sym typeface="Corbel"/>
              </a:rPr>
              <a:t>is an opportunity for fantasy and role play, drama games, open-ended scenarios.</a:t>
            </a:r>
            <a:endParaRPr b="0" i="0" sz="1300" u="none" cap="none" strike="noStrike">
              <a:solidFill>
                <a:srgbClr val="002060"/>
              </a:solidFill>
              <a:latin typeface="Corbel"/>
              <a:ea typeface="Corbel"/>
              <a:cs typeface="Corbel"/>
              <a:sym typeface="Corbel"/>
            </a:endParaRPr>
          </a:p>
          <a:p>
            <a:pPr indent="-285750" lvl="1" marL="742950" marR="0" rtl="0" algn="l">
              <a:lnSpc>
                <a:spcPct val="102307"/>
              </a:lnSpc>
              <a:spcBef>
                <a:spcPts val="0"/>
              </a:spcBef>
              <a:spcAft>
                <a:spcPts val="0"/>
              </a:spcAft>
              <a:buClr>
                <a:srgbClr val="000000"/>
              </a:buClr>
              <a:buSzPts val="1100"/>
              <a:buFont typeface="Corbel"/>
              <a:buChar char="•"/>
            </a:pPr>
            <a:r>
              <a:rPr b="1" i="0" lang="en-US" sz="1300" u="none" cap="none" strike="noStrike">
                <a:solidFill>
                  <a:srgbClr val="002060"/>
                </a:solidFill>
                <a:latin typeface="Corbel"/>
                <a:ea typeface="Corbel"/>
                <a:cs typeface="Corbel"/>
                <a:sym typeface="Corbel"/>
              </a:rPr>
              <a:t>Wrap-up and Home Time </a:t>
            </a:r>
            <a:r>
              <a:rPr b="0" i="0" lang="en-US" sz="1300" u="none" cap="none" strike="noStrike">
                <a:solidFill>
                  <a:srgbClr val="002060"/>
                </a:solidFill>
                <a:latin typeface="Corbel"/>
                <a:ea typeface="Corbel"/>
                <a:cs typeface="Corbel"/>
                <a:sym typeface="Corbel"/>
              </a:rPr>
              <a:t>is a window for reﬂection on today’s events and preparation for tomorrow.</a:t>
            </a:r>
            <a:endParaRPr b="0" i="0" sz="1300" u="none" cap="none" strike="noStrike">
              <a:solidFill>
                <a:srgbClr val="002060"/>
              </a:solidFill>
              <a:latin typeface="Corbel"/>
              <a:ea typeface="Corbel"/>
              <a:cs typeface="Corbel"/>
              <a:sym typeface="Corbel"/>
            </a:endParaRPr>
          </a:p>
          <a:p>
            <a:pPr indent="0" lvl="0" marL="0" marR="0" rtl="0" algn="l">
              <a:lnSpc>
                <a:spcPct val="100000"/>
              </a:lnSpc>
              <a:spcBef>
                <a:spcPts val="15"/>
              </a:spcBef>
              <a:spcAft>
                <a:spcPts val="0"/>
              </a:spcAft>
              <a:buClr>
                <a:srgbClr val="000000"/>
              </a:buClr>
              <a:buSzPts val="1300"/>
              <a:buFont typeface="Arial"/>
              <a:buNone/>
            </a:pPr>
            <a:r>
              <a:rPr b="0" i="0" lang="en-US" sz="1300" u="none" cap="none" strike="noStrike">
                <a:solidFill>
                  <a:srgbClr val="002060"/>
                </a:solidFill>
                <a:latin typeface="Corbel"/>
                <a:ea typeface="Corbel"/>
                <a:cs typeface="Corbel"/>
                <a:sym typeface="Corbel"/>
              </a:rPr>
              <a:t> </a:t>
            </a:r>
            <a:endParaRPr b="0" i="0" sz="1300" u="none" cap="none" strike="noStrike">
              <a:solidFill>
                <a:srgbClr val="002060"/>
              </a:solidFill>
              <a:latin typeface="Corbel"/>
              <a:ea typeface="Corbel"/>
              <a:cs typeface="Corbel"/>
              <a:sym typeface="Corbel"/>
            </a:endParaRPr>
          </a:p>
          <a:p>
            <a:pPr indent="-91440" lvl="0" marL="159385" marR="0" rtl="0" algn="l">
              <a:lnSpc>
                <a:spcPct val="100000"/>
              </a:lnSpc>
              <a:spcBef>
                <a:spcPts val="0"/>
              </a:spcBef>
              <a:spcAft>
                <a:spcPts val="0"/>
              </a:spcAft>
              <a:buClr>
                <a:srgbClr val="000000"/>
              </a:buClr>
              <a:buSzPts val="1400"/>
              <a:buFont typeface="Arial"/>
              <a:buNone/>
            </a:pPr>
            <a:r>
              <a:rPr b="1" i="0" lang="en-US" sz="1400" u="none" cap="none" strike="noStrike">
                <a:solidFill>
                  <a:srgbClr val="0095CD"/>
                </a:solidFill>
                <a:latin typeface="Comfortaa"/>
                <a:ea typeface="Comfortaa"/>
                <a:cs typeface="Comfortaa"/>
                <a:sym typeface="Comfortaa"/>
              </a:rPr>
              <a:t>Structured learning experiences each day:</a:t>
            </a:r>
            <a:endParaRPr b="1" i="0" sz="1400" u="none" cap="none" strike="noStrike">
              <a:solidFill>
                <a:srgbClr val="0095CD"/>
              </a:solidFill>
              <a:latin typeface="Comfortaa"/>
              <a:ea typeface="Comfortaa"/>
              <a:cs typeface="Comfortaa"/>
              <a:sym typeface="Comfortaa"/>
            </a:endParaRPr>
          </a:p>
          <a:p>
            <a:pPr indent="0" lvl="0" marL="0" marR="0" rtl="0" algn="l">
              <a:lnSpc>
                <a:spcPct val="100000"/>
              </a:lnSpc>
              <a:spcBef>
                <a:spcPts val="15"/>
              </a:spcBef>
              <a:spcAft>
                <a:spcPts val="0"/>
              </a:spcAft>
              <a:buClr>
                <a:srgbClr val="000000"/>
              </a:buClr>
              <a:buSzPts val="1300"/>
              <a:buFont typeface="Arial"/>
              <a:buNone/>
            </a:pPr>
            <a:r>
              <a:rPr b="1" i="0" lang="en-US" sz="1300" u="none" cap="none" strike="noStrike">
                <a:solidFill>
                  <a:srgbClr val="002060"/>
                </a:solidFill>
                <a:latin typeface="Corbel"/>
                <a:ea typeface="Corbel"/>
                <a:cs typeface="Corbel"/>
                <a:sym typeface="Corbel"/>
              </a:rPr>
              <a:t> </a:t>
            </a:r>
            <a:endParaRPr b="1" i="0" sz="1300" u="none" cap="none" strike="noStrike">
              <a:solidFill>
                <a:srgbClr val="002060"/>
              </a:solidFill>
              <a:latin typeface="Corbel"/>
              <a:ea typeface="Corbel"/>
              <a:cs typeface="Corbel"/>
              <a:sym typeface="Corbel"/>
            </a:endParaRPr>
          </a:p>
          <a:p>
            <a:pPr indent="-285750" lvl="1" marL="742950" marR="0" rtl="0" algn="l">
              <a:lnSpc>
                <a:spcPct val="102307"/>
              </a:lnSpc>
              <a:spcBef>
                <a:spcPts val="0"/>
              </a:spcBef>
              <a:spcAft>
                <a:spcPts val="0"/>
              </a:spcAft>
              <a:buClr>
                <a:srgbClr val="000000"/>
              </a:buClr>
              <a:buSzPts val="1100"/>
              <a:buFont typeface="Corbel"/>
              <a:buChar char="•"/>
            </a:pPr>
            <a:r>
              <a:rPr b="1" i="0" lang="en-US" sz="1300" u="none" cap="none" strike="noStrike">
                <a:solidFill>
                  <a:srgbClr val="002060"/>
                </a:solidFill>
                <a:latin typeface="Corbel"/>
                <a:ea typeface="Corbel"/>
                <a:cs typeface="Corbel"/>
                <a:sym typeface="Corbel"/>
              </a:rPr>
              <a:t>Story Fun </a:t>
            </a:r>
            <a:r>
              <a:rPr b="0" i="0" lang="en-US" sz="1300" u="none" cap="none" strike="noStrike">
                <a:solidFill>
                  <a:srgbClr val="002060"/>
                </a:solidFill>
                <a:latin typeface="Corbel"/>
                <a:ea typeface="Corbel"/>
                <a:cs typeface="Corbel"/>
                <a:sym typeface="Corbel"/>
              </a:rPr>
              <a:t>is our main vehicle for language and emergent literacy development.</a:t>
            </a:r>
            <a:endParaRPr b="0" i="0" sz="1300" u="none" cap="none" strike="noStrike">
              <a:solidFill>
                <a:srgbClr val="002060"/>
              </a:solidFill>
              <a:latin typeface="Corbel"/>
              <a:ea typeface="Corbel"/>
              <a:cs typeface="Corbel"/>
              <a:sym typeface="Corbel"/>
            </a:endParaRPr>
          </a:p>
          <a:p>
            <a:pPr indent="-285750" lvl="1" marL="742950" marR="586740" rtl="0" algn="l">
              <a:lnSpc>
                <a:spcPct val="97000"/>
              </a:lnSpc>
              <a:spcBef>
                <a:spcPts val="10"/>
              </a:spcBef>
              <a:spcAft>
                <a:spcPts val="0"/>
              </a:spcAft>
              <a:buClr>
                <a:srgbClr val="000000"/>
              </a:buClr>
              <a:buSzPts val="1100"/>
              <a:buFont typeface="Corbel"/>
              <a:buChar char="•"/>
            </a:pPr>
            <a:r>
              <a:rPr b="1" i="0" lang="en-US" sz="1300" u="none" cap="none" strike="noStrike">
                <a:solidFill>
                  <a:srgbClr val="002060"/>
                </a:solidFill>
                <a:latin typeface="Corbel"/>
                <a:ea typeface="Corbel"/>
                <a:cs typeface="Corbel"/>
                <a:sym typeface="Corbel"/>
              </a:rPr>
              <a:t>Hands-on STEM </a:t>
            </a:r>
            <a:r>
              <a:rPr b="0" i="0" lang="en-US" sz="1300" u="none" cap="none" strike="noStrike">
                <a:solidFill>
                  <a:srgbClr val="002060"/>
                </a:solidFill>
                <a:latin typeface="Corbel"/>
                <a:ea typeface="Corbel"/>
                <a:cs typeface="Corbel"/>
                <a:sym typeface="Corbel"/>
              </a:rPr>
              <a:t>is an opportunity to encourage curiosity, building, reasoning and foundational mathematical skills through carefully designed activities and games.</a:t>
            </a:r>
            <a:endParaRPr b="0" i="0" sz="1300" u="none" cap="none" strike="noStrike">
              <a:solidFill>
                <a:srgbClr val="002060"/>
              </a:solidFill>
              <a:latin typeface="Corbel"/>
              <a:ea typeface="Corbel"/>
              <a:cs typeface="Corbel"/>
              <a:sym typeface="Corbel"/>
            </a:endParaRPr>
          </a:p>
          <a:p>
            <a:pPr indent="-285750" lvl="1" marL="742950" marR="0" rtl="0" algn="l">
              <a:lnSpc>
                <a:spcPct val="102307"/>
              </a:lnSpc>
              <a:spcBef>
                <a:spcPts val="0"/>
              </a:spcBef>
              <a:spcAft>
                <a:spcPts val="0"/>
              </a:spcAft>
              <a:buClr>
                <a:srgbClr val="000000"/>
              </a:buClr>
              <a:buSzPts val="1100"/>
              <a:buFont typeface="Corbel"/>
              <a:buChar char="•"/>
            </a:pPr>
            <a:r>
              <a:rPr b="1" i="0" lang="en-US" sz="1300" u="none" cap="none" strike="noStrike">
                <a:solidFill>
                  <a:srgbClr val="002060"/>
                </a:solidFill>
                <a:latin typeface="Corbel"/>
                <a:ea typeface="Corbel"/>
                <a:cs typeface="Corbel"/>
                <a:sym typeface="Corbel"/>
              </a:rPr>
              <a:t>Expression Session </a:t>
            </a:r>
            <a:r>
              <a:rPr b="0" i="0" lang="en-US" sz="1300" u="none" cap="none" strike="noStrike">
                <a:solidFill>
                  <a:srgbClr val="002060"/>
                </a:solidFill>
                <a:latin typeface="Corbel"/>
                <a:ea typeface="Corbel"/>
                <a:cs typeface="Corbel"/>
                <a:sym typeface="Corbel"/>
              </a:rPr>
              <a:t>is all about creativity and getting kids to express themselves in lots of diﬀerent ways.</a:t>
            </a:r>
            <a:endParaRPr b="0" i="0" sz="1300" u="none" cap="none" strike="noStrike">
              <a:solidFill>
                <a:srgbClr val="002060"/>
              </a:solidFill>
              <a:latin typeface="Corbel"/>
              <a:ea typeface="Corbel"/>
              <a:cs typeface="Corbel"/>
              <a:sym typeface="Corbel"/>
            </a:endParaRPr>
          </a:p>
        </p:txBody>
      </p:sp>
      <p:sp>
        <p:nvSpPr>
          <p:cNvPr id="257" name="Google Shape;257;g308e2e0dd4b_0_58"/>
          <p:cNvSpPr txBox="1"/>
          <p:nvPr/>
        </p:nvSpPr>
        <p:spPr>
          <a:xfrm>
            <a:off x="313998" y="1067610"/>
            <a:ext cx="5781900" cy="890700"/>
          </a:xfrm>
          <a:prstGeom prst="rect">
            <a:avLst/>
          </a:prstGeom>
          <a:noFill/>
          <a:ln>
            <a:noFill/>
          </a:ln>
        </p:spPr>
        <p:txBody>
          <a:bodyPr anchorCtr="0" anchor="t" bIns="45700" lIns="91425" spcFirstLastPara="1" rIns="91425" wrap="square" tIns="45700">
            <a:spAutoFit/>
          </a:bodyPr>
          <a:lstStyle/>
          <a:p>
            <a:pPr indent="0" lvl="0" marL="65405" marR="238758" rtl="0" algn="l">
              <a:lnSpc>
                <a:spcPct val="97000"/>
              </a:lnSpc>
              <a:spcBef>
                <a:spcPts val="0"/>
              </a:spcBef>
              <a:spcAft>
                <a:spcPts val="0"/>
              </a:spcAft>
              <a:buClr>
                <a:srgbClr val="000000"/>
              </a:buClr>
              <a:buSzPts val="1300"/>
              <a:buFont typeface="Arial"/>
              <a:buNone/>
            </a:pPr>
            <a:r>
              <a:rPr b="1" i="0" lang="en-US" sz="1300" u="none" cap="none" strike="noStrike">
                <a:solidFill>
                  <a:srgbClr val="981A49"/>
                </a:solidFill>
                <a:latin typeface="Comfortaa"/>
                <a:ea typeface="Comfortaa"/>
                <a:cs typeface="Comfortaa"/>
                <a:sym typeface="Comfortaa"/>
                <a:extLst>
                  <a:ext uri="http://customooxmlschemas.google.com/">
                    <go:slidesCustomData xmlns:go="http://customooxmlschemas.google.com/" textRoundtripDataId="67"/>
                  </a:ext>
                </a:extLst>
              </a:rPr>
              <a:t>Earlybird@Carlswald </a:t>
            </a:r>
            <a:r>
              <a:rPr b="1" i="0" lang="en-US" sz="1300" u="none" cap="none" strike="noStrike">
                <a:solidFill>
                  <a:srgbClr val="981A49"/>
                </a:solidFill>
                <a:latin typeface="Comfortaa"/>
                <a:ea typeface="Comfortaa"/>
                <a:cs typeface="Comfortaa"/>
                <a:sym typeface="Comfortaa"/>
                <a:extLst>
                  <a:ext uri="http://customooxmlschemas.google.com/">
                    <go:slidesCustomData xmlns:go="http://customooxmlschemas.google.com/" textRoundtripDataId="68"/>
                  </a:ext>
                </a:extLst>
              </a:rPr>
              <a:t> will operate from 7 a.m. to 5:</a:t>
            </a:r>
            <a:r>
              <a:rPr b="1" lang="en-US" sz="1300">
                <a:solidFill>
                  <a:srgbClr val="981A49"/>
                </a:solidFill>
                <a:latin typeface="Comfortaa"/>
                <a:ea typeface="Comfortaa"/>
                <a:cs typeface="Comfortaa"/>
                <a:sym typeface="Comfortaa"/>
                <a:extLst>
                  <a:ext uri="http://customooxmlschemas.google.com/">
                    <go:slidesCustomData xmlns:go="http://customooxmlschemas.google.com/" textRoundtripDataId="69"/>
                  </a:ext>
                </a:extLst>
              </a:rPr>
              <a:t>0</a:t>
            </a:r>
            <a:r>
              <a:rPr b="1" i="0" lang="en-US" sz="1300" u="none" cap="none" strike="noStrike">
                <a:solidFill>
                  <a:srgbClr val="981A49"/>
                </a:solidFill>
                <a:latin typeface="Comfortaa"/>
                <a:ea typeface="Comfortaa"/>
                <a:cs typeface="Comfortaa"/>
                <a:sym typeface="Comfortaa"/>
                <a:extLst>
                  <a:ext uri="http://customooxmlschemas.google.com/">
                    <go:slidesCustomData xmlns:go="http://customooxmlschemas.google.com/" textRoundtripDataId="70"/>
                  </a:ext>
                </a:extLst>
              </a:rPr>
              <a:t>0 p.m.</a:t>
            </a:r>
            <a:endParaRPr b="0" i="0" sz="1300" u="none" cap="none" strike="noStrike">
              <a:solidFill>
                <a:srgbClr val="981A49"/>
              </a:solidFill>
              <a:latin typeface="Comfortaa"/>
              <a:ea typeface="Comfortaa"/>
              <a:cs typeface="Comfortaa"/>
              <a:sym typeface="Comfortaa"/>
              <a:extLst>
                <a:ext uri="http://customooxmlschemas.google.com/">
                  <go:slidesCustomData xmlns:go="http://customooxmlschemas.google.com/" textRoundtripDataId="71"/>
                </a:ext>
              </a:extLst>
            </a:endParaRPr>
          </a:p>
          <a:p>
            <a:pPr indent="0" lvl="0" marL="0" marR="0" rtl="0" algn="l">
              <a:lnSpc>
                <a:spcPct val="100000"/>
              </a:lnSpc>
              <a:spcBef>
                <a:spcPts val="25"/>
              </a:spcBef>
              <a:spcAft>
                <a:spcPts val="0"/>
              </a:spcAft>
              <a:buClr>
                <a:srgbClr val="000000"/>
              </a:buClr>
              <a:buSzPts val="1300"/>
              <a:buFont typeface="Arial"/>
              <a:buNone/>
            </a:pPr>
            <a:r>
              <a:rPr b="0" i="0" lang="en-US" sz="1300" u="none" cap="none" strike="noStrike">
                <a:solidFill>
                  <a:srgbClr val="981A49"/>
                </a:solidFill>
                <a:latin typeface="Comfortaa"/>
                <a:ea typeface="Comfortaa"/>
                <a:cs typeface="Comfortaa"/>
                <a:sym typeface="Comfortaa"/>
                <a:extLst>
                  <a:ext uri="http://customooxmlschemas.google.com/">
                    <go:slidesCustomData xmlns:go="http://customooxmlschemas.google.com/" textRoundtripDataId="72"/>
                  </a:ext>
                </a:extLst>
              </a:rPr>
              <a:t> </a:t>
            </a:r>
            <a:endParaRPr b="0" i="0" sz="1300" u="none" cap="none" strike="noStrike">
              <a:solidFill>
                <a:srgbClr val="002060"/>
              </a:solidFill>
              <a:latin typeface="Comfortaa"/>
              <a:ea typeface="Comfortaa"/>
              <a:cs typeface="Comfortaa"/>
              <a:sym typeface="Comfortaa"/>
            </a:endParaRPr>
          </a:p>
          <a:p>
            <a:pPr indent="0" lvl="0" marL="65405" marR="0" rtl="0" algn="l">
              <a:lnSpc>
                <a:spcPct val="100000"/>
              </a:lnSpc>
              <a:spcBef>
                <a:spcPts val="5"/>
              </a:spcBef>
              <a:spcAft>
                <a:spcPts val="0"/>
              </a:spcAft>
              <a:buClr>
                <a:srgbClr val="000000"/>
              </a:buClr>
              <a:buSzPts val="1300"/>
              <a:buFont typeface="Arial"/>
              <a:buNone/>
            </a:pPr>
            <a:r>
              <a:rPr b="0" i="0" lang="en-US" sz="1300" u="none" cap="none" strike="noStrike">
                <a:solidFill>
                  <a:srgbClr val="002060"/>
                </a:solidFill>
                <a:latin typeface="Corbel"/>
                <a:ea typeface="Corbel"/>
                <a:cs typeface="Corbel"/>
                <a:sym typeface="Corbel"/>
              </a:rPr>
              <a:t>Our daily routine varies by age group, but the graphic below gives you a sense of the general ﬂow of each day:</a:t>
            </a:r>
            <a:endParaRPr b="0" i="0" sz="1300" u="none" cap="none" strike="noStrike">
              <a:solidFill>
                <a:srgbClr val="002060"/>
              </a:solidFill>
              <a:latin typeface="Corbel"/>
              <a:ea typeface="Corbel"/>
              <a:cs typeface="Corbel"/>
              <a:sym typeface="Corbe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63"/>
          <p:cNvPicPr preferRelativeResize="0"/>
          <p:nvPr/>
        </p:nvPicPr>
        <p:blipFill rotWithShape="1">
          <a:blip r:embed="rId3">
            <a:alphaModFix/>
          </a:blip>
          <a:srcRect b="0" l="0" r="0" t="529"/>
          <a:stretch/>
        </p:blipFill>
        <p:spPr>
          <a:xfrm>
            <a:off x="274710" y="840728"/>
            <a:ext cx="4487971" cy="5774826"/>
          </a:xfrm>
          <a:prstGeom prst="rect">
            <a:avLst/>
          </a:prstGeom>
          <a:noFill/>
          <a:ln>
            <a:noFill/>
          </a:ln>
        </p:spPr>
      </p:pic>
      <p:sp>
        <p:nvSpPr>
          <p:cNvPr id="263" name="Google Shape;263;p63"/>
          <p:cNvSpPr txBox="1"/>
          <p:nvPr>
            <p:ph type="title"/>
          </p:nvPr>
        </p:nvSpPr>
        <p:spPr>
          <a:xfrm>
            <a:off x="313999" y="225668"/>
            <a:ext cx="11415357" cy="57370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latin typeface="Comfortaa"/>
                <a:ea typeface="Comfortaa"/>
                <a:cs typeface="Comfortaa"/>
                <a:sym typeface="Comfortaa"/>
              </a:rPr>
              <a:t>Our Educational Programme</a:t>
            </a:r>
            <a:endParaRPr>
              <a:latin typeface="Comfortaa"/>
              <a:ea typeface="Comfortaa"/>
              <a:cs typeface="Comfortaa"/>
              <a:sym typeface="Comfortaa"/>
            </a:endParaRPr>
          </a:p>
        </p:txBody>
      </p:sp>
      <p:sp>
        <p:nvSpPr>
          <p:cNvPr id="264" name="Google Shape;264;p63"/>
          <p:cNvSpPr/>
          <p:nvPr/>
        </p:nvSpPr>
        <p:spPr>
          <a:xfrm>
            <a:off x="5516469" y="1292880"/>
            <a:ext cx="5330100" cy="48705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Arial"/>
              <a:buNone/>
            </a:pPr>
            <a:r>
              <a:rPr b="1" i="0" lang="en-US" sz="1500" u="none" cap="none" strike="noStrike">
                <a:solidFill>
                  <a:schemeClr val="dk2"/>
                </a:solidFill>
                <a:latin typeface="Comfortaa"/>
                <a:ea typeface="Comfortaa"/>
                <a:cs typeface="Comfortaa"/>
                <a:sym typeface="Comfortaa"/>
              </a:rPr>
              <a:t>Getting ready for ‘big school’</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500" u="none" cap="none" strike="noStrike">
              <a:solidFill>
                <a:schemeClr val="dk2"/>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rPr b="0" i="0" lang="en-US" sz="1500" u="none" cap="none" strike="noStrike">
                <a:solidFill>
                  <a:srgbClr val="002060"/>
                </a:solidFill>
                <a:latin typeface="Corbel"/>
                <a:ea typeface="Corbel"/>
                <a:cs typeface="Corbel"/>
                <a:sym typeface="Corbel"/>
              </a:rPr>
              <a:t>Our curriculum is underpinned by 23 Objectives for Development and Learning (ODLs) which are mapped to the National Curriculum Framework (NCF). All of our 23 ODLs have been demonstrated by research as foundational to children’s successful transition to and functioning in primary school and beyond</a:t>
            </a:r>
            <a:r>
              <a:rPr b="0" i="0" lang="en-US" sz="1500" u="none" cap="none" strike="noStrike">
                <a:solidFill>
                  <a:srgbClr val="000000"/>
                </a:solidFill>
                <a:latin typeface="Corbel"/>
                <a:ea typeface="Corbel"/>
                <a:cs typeface="Corbel"/>
                <a:sym typeface="Corbel"/>
              </a:rPr>
              <a:t>.</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400"/>
              <a:buFont typeface="Arial"/>
              <a:buNone/>
            </a:pPr>
            <a:r>
              <a:rPr b="0" i="0" lang="en-US" sz="1500" u="none" cap="none" strike="noStrike">
                <a:solidFill>
                  <a:srgbClr val="002060"/>
                </a:solidFill>
                <a:latin typeface="Corbel"/>
                <a:ea typeface="Corbel"/>
                <a:cs typeface="Corbel"/>
                <a:sym typeface="Corbel"/>
              </a:rPr>
              <a:t>Each ODL has been broken down into a series of ‘steps’ that a child is expected to progress through on their way to mastering that particular objective. All activities and games on our teaching guide, Bird Seed, which take place during the three structured learning periods in the day (Hands-on STEM, Expression Session, and Story Fun), are mapped to a particular learning and development ‘step.’</a:t>
            </a:r>
            <a:endParaRPr b="0" i="0" sz="1500" u="none" cap="none" strike="noStrike">
              <a:solidFill>
                <a:srgbClr val="002060"/>
              </a:solidFill>
              <a:latin typeface="Corbel"/>
              <a:ea typeface="Corbel"/>
              <a:cs typeface="Corbel"/>
              <a:sym typeface="Corbel"/>
            </a:endParaRPr>
          </a:p>
          <a:p>
            <a:pPr indent="0" lvl="0" marL="0" marR="0" rtl="0" algn="l">
              <a:lnSpc>
                <a:spcPct val="100000"/>
              </a:lnSpc>
              <a:spcBef>
                <a:spcPts val="55"/>
              </a:spcBef>
              <a:spcAft>
                <a:spcPts val="0"/>
              </a:spcAft>
              <a:buClr>
                <a:srgbClr val="000000"/>
              </a:buClr>
              <a:buSzPts val="1400"/>
              <a:buFont typeface="Arial"/>
              <a:buNone/>
            </a:pPr>
            <a:r>
              <a:rPr b="0" i="0" lang="en-US" sz="1500" u="none" cap="none" strike="noStrike">
                <a:solidFill>
                  <a:srgbClr val="002060"/>
                </a:solidFill>
                <a:latin typeface="Corbel"/>
                <a:ea typeface="Corbel"/>
                <a:cs typeface="Corbel"/>
                <a:sym typeface="Corbel"/>
              </a:rPr>
              <a:t> </a:t>
            </a:r>
            <a:endParaRPr b="0" i="0" sz="1500" u="none" cap="none" strike="noStrike">
              <a:solidFill>
                <a:srgbClr val="002060"/>
              </a:solidFill>
              <a:latin typeface="Corbel"/>
              <a:ea typeface="Corbel"/>
              <a:cs typeface="Corbel"/>
              <a:sym typeface="Corbel"/>
            </a:endParaRPr>
          </a:p>
          <a:p>
            <a:pPr indent="0" lvl="0" marL="0" marR="0" rtl="0" algn="l">
              <a:lnSpc>
                <a:spcPct val="100000"/>
              </a:lnSpc>
              <a:spcBef>
                <a:spcPts val="55"/>
              </a:spcBef>
              <a:spcAft>
                <a:spcPts val="0"/>
              </a:spcAft>
              <a:buClr>
                <a:srgbClr val="000000"/>
              </a:buClr>
              <a:buSzPts val="1400"/>
              <a:buFont typeface="Arial"/>
              <a:buNone/>
            </a:pPr>
            <a:r>
              <a:rPr b="0" i="0" lang="en-US" sz="1500" u="none" cap="none" strike="noStrike">
                <a:solidFill>
                  <a:srgbClr val="002060"/>
                </a:solidFill>
                <a:latin typeface="Corbel"/>
                <a:ea typeface="Corbel"/>
                <a:cs typeface="Corbel"/>
                <a:sym typeface="Corbel"/>
              </a:rPr>
              <a:t>We conduct regular observational assessments to track children’s development and learning and keep open lines of communication with families regarding each child's progress and achievements. We are available to discuss your child's individual needs at any stage.</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55"/>
              </a:spcBef>
              <a:spcAft>
                <a:spcPts val="0"/>
              </a:spcAft>
              <a:buClr>
                <a:srgbClr val="000000"/>
              </a:buClr>
              <a:buSzPts val="1400"/>
              <a:buFont typeface="Arial"/>
              <a:buNone/>
            </a:pPr>
            <a:r>
              <a:t/>
            </a:r>
            <a:endParaRPr b="0" i="0" sz="1500" u="none" cap="none" strike="noStrike">
              <a:solidFill>
                <a:srgbClr val="000000"/>
              </a:solidFill>
              <a:latin typeface="Corbel"/>
              <a:ea typeface="Corbel"/>
              <a:cs typeface="Corbel"/>
              <a:sym typeface="Corbel"/>
            </a:endParaRPr>
          </a:p>
          <a:p>
            <a:pPr indent="0" lvl="0" marL="0" marR="0" rtl="0" algn="l">
              <a:lnSpc>
                <a:spcPct val="100000"/>
              </a:lnSpc>
              <a:spcBef>
                <a:spcPts val="0"/>
              </a:spcBef>
              <a:spcAft>
                <a:spcPts val="0"/>
              </a:spcAft>
              <a:buClr>
                <a:schemeClr val="dk2"/>
              </a:buClr>
              <a:buSzPts val="1400"/>
              <a:buFont typeface="Arial"/>
              <a:buNone/>
            </a:pPr>
            <a:r>
              <a:rPr b="1" i="0" lang="en-US" sz="1500" u="none" cap="none" strike="noStrike">
                <a:solidFill>
                  <a:schemeClr val="dk2"/>
                </a:solidFill>
                <a:latin typeface="Comfortaa"/>
                <a:ea typeface="Comfortaa"/>
                <a:cs typeface="Comfortaa"/>
                <a:sym typeface="Comfortaa"/>
              </a:rPr>
              <a:t>Read more at:</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95CD"/>
              </a:buClr>
              <a:buSzPts val="1400"/>
              <a:buFont typeface="Arial"/>
              <a:buNone/>
            </a:pPr>
            <a:r>
              <a:rPr b="0" i="0" lang="en-US" sz="1500" u="sng" cap="none" strike="noStrike">
                <a:solidFill>
                  <a:srgbClr val="0095CD"/>
                </a:solidFill>
                <a:latin typeface="Corbel"/>
                <a:ea typeface="Corbel"/>
                <a:cs typeface="Corbel"/>
                <a:sym typeface="Corbel"/>
                <a:hlinkClick r:id="rId4">
                  <a:extLst>
                    <a:ext uri="{A12FA001-AC4F-418D-AE19-62706E023703}">
                      <ahyp:hlinkClr val="tx"/>
                    </a:ext>
                  </a:extLst>
                </a:hlinkClick>
              </a:rPr>
              <a:t>https://earlybirdeducare.co.za/learning-programmes/</a:t>
            </a:r>
            <a:r>
              <a:rPr b="0" i="0" lang="en-US" sz="1500" u="sng" cap="none" strike="noStrike">
                <a:solidFill>
                  <a:srgbClr val="0095CD"/>
                </a:solidFill>
                <a:latin typeface="Corbel"/>
                <a:ea typeface="Corbel"/>
                <a:cs typeface="Corbel"/>
                <a:sym typeface="Corbel"/>
              </a:rPr>
              <a:t> </a:t>
            </a:r>
            <a:endParaRPr b="0" i="0" sz="1500" u="none" cap="none" strike="noStrike">
              <a:solidFill>
                <a:srgbClr val="0095CD"/>
              </a:solidFill>
              <a:latin typeface="Corbel"/>
              <a:ea typeface="Corbel"/>
              <a:cs typeface="Corbel"/>
              <a:sym typeface="Corbe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3010b37b9af_0_547"/>
          <p:cNvSpPr txBox="1"/>
          <p:nvPr>
            <p:ph type="ctrTitle"/>
          </p:nvPr>
        </p:nvSpPr>
        <p:spPr>
          <a:xfrm>
            <a:off x="551825" y="274725"/>
            <a:ext cx="10844100" cy="630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6900"/>
              <a:buNone/>
            </a:pPr>
            <a:r>
              <a:rPr lang="en-US" sz="2800"/>
              <a:t>“I can”, PBL, ODLs and Reports</a:t>
            </a:r>
            <a:endParaRPr sz="2800"/>
          </a:p>
        </p:txBody>
      </p:sp>
      <p:sp>
        <p:nvSpPr>
          <p:cNvPr id="270" name="Google Shape;270;g3010b37b9af_0_547"/>
          <p:cNvSpPr/>
          <p:nvPr/>
        </p:nvSpPr>
        <p:spPr>
          <a:xfrm>
            <a:off x="605733" y="1198167"/>
            <a:ext cx="2551500" cy="4726500"/>
          </a:xfrm>
          <a:prstGeom prst="flowChartAlternateProcess">
            <a:avLst/>
          </a:prstGeom>
          <a:solidFill>
            <a:srgbClr val="FCC42E"/>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500"/>
              <a:buFont typeface="Arial"/>
              <a:buNone/>
            </a:pPr>
            <a:r>
              <a:t/>
            </a:r>
            <a:endParaRPr b="1" i="0" sz="1600" u="sng"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chemeClr val="dk1"/>
              </a:buClr>
              <a:buSzPts val="1500"/>
              <a:buFont typeface="Arial"/>
              <a:buNone/>
            </a:pPr>
            <a:r>
              <a:rPr b="1" i="0" lang="en-US" sz="1800" u="sng" cap="none" strike="noStrike">
                <a:solidFill>
                  <a:schemeClr val="dk1"/>
                </a:solidFill>
                <a:latin typeface="Corbel"/>
                <a:ea typeface="Corbel"/>
                <a:cs typeface="Corbel"/>
                <a:sym typeface="Corbel"/>
              </a:rPr>
              <a:t>Observations</a:t>
            </a:r>
            <a:endParaRPr b="1" i="0" sz="1800" u="sng" cap="none" strike="noStrike">
              <a:solidFill>
                <a:schemeClr val="dk1"/>
              </a:solidFill>
              <a:latin typeface="Corbel"/>
              <a:ea typeface="Corbel"/>
              <a:cs typeface="Corbel"/>
              <a:sym typeface="Corbel"/>
            </a:endParaRPr>
          </a:p>
          <a:p>
            <a:pPr indent="0" lvl="0" marL="0" marR="0" rtl="0" algn="ctr">
              <a:lnSpc>
                <a:spcPct val="100000"/>
              </a:lnSpc>
              <a:spcBef>
                <a:spcPts val="0"/>
              </a:spcBef>
              <a:spcAft>
                <a:spcPts val="0"/>
              </a:spcAft>
              <a:buClr>
                <a:schemeClr val="dk1"/>
              </a:buClr>
              <a:buSzPts val="1500"/>
              <a:buFont typeface="Arial"/>
              <a:buNone/>
            </a:pPr>
            <a:r>
              <a:rPr b="1" i="0" lang="en-US" sz="1300" u="sng" cap="none" strike="noStrike">
                <a:solidFill>
                  <a:schemeClr val="dk1"/>
                </a:solidFill>
                <a:latin typeface="Comfortaa"/>
                <a:ea typeface="Comfortaa"/>
                <a:cs typeface="Comfortaa"/>
                <a:sym typeface="Comfortaa"/>
              </a:rPr>
              <a:t> </a:t>
            </a:r>
            <a:endParaRPr b="1" i="0" sz="1300" u="sng" cap="none" strike="noStrike">
              <a:solidFill>
                <a:schemeClr val="dk1"/>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Corbel"/>
                <a:ea typeface="Corbel"/>
                <a:cs typeface="Corbel"/>
                <a:sym typeface="Corbel"/>
              </a:rPr>
              <a:t>We use an ongoing formative assessment to meet each child where they are at. This means that our teachers continuously observe and update their records.</a:t>
            </a:r>
            <a:endParaRPr b="0" i="0" sz="14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Corbel"/>
                <a:ea typeface="Corbel"/>
                <a:cs typeface="Corbel"/>
                <a:sym typeface="Corbel"/>
              </a:rPr>
              <a:t>We do not evaluate a child's ability based on a single situation or activity.</a:t>
            </a:r>
            <a:endParaRPr b="0" i="0" sz="14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Corbel"/>
                <a:ea typeface="Corbel"/>
                <a:cs typeface="Corbel"/>
                <a:sym typeface="Corbel"/>
              </a:rPr>
              <a:t>We set aside time every three months to collect targeted observations during our "I can" week in order to provide feedback and reports.</a:t>
            </a:r>
            <a:endParaRPr b="0" i="0" sz="14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omfortaa"/>
              <a:ea typeface="Comfortaa"/>
              <a:cs typeface="Comfortaa"/>
              <a:sym typeface="Comfortaa"/>
            </a:endParaRPr>
          </a:p>
        </p:txBody>
      </p:sp>
      <p:sp>
        <p:nvSpPr>
          <p:cNvPr id="271" name="Google Shape;271;g3010b37b9af_0_547"/>
          <p:cNvSpPr/>
          <p:nvPr/>
        </p:nvSpPr>
        <p:spPr>
          <a:xfrm>
            <a:off x="3366367" y="1198167"/>
            <a:ext cx="2595600" cy="4726500"/>
          </a:xfrm>
          <a:prstGeom prst="flowChartAlternateProcess">
            <a:avLst/>
          </a:prstGeom>
          <a:solidFill>
            <a:srgbClr val="EC5039"/>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Corbel"/>
                <a:ea typeface="Corbel"/>
                <a:cs typeface="Corbel"/>
                <a:sym typeface="Corbel"/>
              </a:rPr>
              <a:t>“I can” weeks</a:t>
            </a:r>
            <a:endParaRPr b="1" i="0" sz="1800" u="sng" cap="none" strike="noStrike">
              <a:solidFill>
                <a:schemeClr val="dk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orbel"/>
                <a:ea typeface="Corbel"/>
                <a:cs typeface="Corbel"/>
                <a:sym typeface="Corbel"/>
              </a:rPr>
              <a:t>We assemble information into a student/child portfolio of proof that showcases your child's skills in painting, colouring, drawing, matching, identifying shapes and colours, and cutting, to name a few. </a:t>
            </a:r>
            <a:endParaRPr b="0" i="0" sz="15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orbel"/>
                <a:ea typeface="Corbel"/>
                <a:cs typeface="Corbel"/>
                <a:sym typeface="Corbel"/>
              </a:rPr>
              <a:t>These are critical weeks; otherwise, your child will miss out on the skill revision.</a:t>
            </a:r>
            <a:endParaRPr b="0" i="0" sz="15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orbel"/>
                <a:ea typeface="Corbel"/>
                <a:cs typeface="Corbel"/>
                <a:sym typeface="Corbel"/>
              </a:rPr>
              <a:t>This takes place four times per year. </a:t>
            </a:r>
            <a:endParaRPr b="0" i="0" sz="15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omfortaa"/>
              <a:ea typeface="Comfortaa"/>
              <a:cs typeface="Comfortaa"/>
              <a:sym typeface="Comfortaa"/>
            </a:endParaRPr>
          </a:p>
        </p:txBody>
      </p:sp>
      <p:sp>
        <p:nvSpPr>
          <p:cNvPr id="272" name="Google Shape;272;g3010b37b9af_0_547"/>
          <p:cNvSpPr/>
          <p:nvPr/>
        </p:nvSpPr>
        <p:spPr>
          <a:xfrm>
            <a:off x="6187450" y="1198175"/>
            <a:ext cx="2551500" cy="4726500"/>
          </a:xfrm>
          <a:prstGeom prst="flowChartAlternateProcess">
            <a:avLst/>
          </a:prstGeom>
          <a:solidFill>
            <a:srgbClr val="0193CE"/>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Corbel"/>
                <a:ea typeface="Corbel"/>
                <a:cs typeface="Corbel"/>
                <a:sym typeface="Corbel"/>
              </a:rPr>
              <a:t>ODLs</a:t>
            </a:r>
            <a:endParaRPr b="1" i="0" sz="1800" u="sng" cap="none" strike="noStrike">
              <a:solidFill>
                <a:schemeClr val="dk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orbel"/>
                <a:ea typeface="Corbel"/>
                <a:cs typeface="Corbel"/>
                <a:sym typeface="Corbel"/>
              </a:rPr>
              <a:t>We have 23 Outcomes for Development and Learning.</a:t>
            </a:r>
            <a:endParaRPr b="0" i="0" sz="15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orbel"/>
                <a:ea typeface="Corbel"/>
                <a:cs typeface="Corbel"/>
                <a:sym typeface="Corbel"/>
              </a:rPr>
              <a:t>These map the developmental milestones of your children in our care. </a:t>
            </a:r>
            <a:endParaRPr b="0" i="0" sz="1500" u="none" cap="none" strike="noStrike">
              <a:solidFill>
                <a:schemeClr val="dk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500"/>
              <a:buFont typeface="Arial"/>
              <a:buNone/>
            </a:pPr>
            <a:r>
              <a:rPr b="1" i="0" lang="en-US" sz="1500" u="sng" cap="none" strike="noStrike">
                <a:solidFill>
                  <a:schemeClr val="dk1"/>
                </a:solidFill>
                <a:latin typeface="Corbel"/>
                <a:ea typeface="Corbel"/>
                <a:cs typeface="Corbel"/>
                <a:sym typeface="Corbel"/>
              </a:rPr>
              <a:t>Reports</a:t>
            </a:r>
            <a:endParaRPr b="1" i="0" sz="1500" u="sng"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orbel"/>
                <a:ea typeface="Corbel"/>
                <a:cs typeface="Corbel"/>
                <a:sym typeface="Corbel"/>
              </a:rPr>
              <a:t>Twice per year (June/July and November/December)</a:t>
            </a:r>
            <a:endParaRPr b="0" i="0" sz="1500" u="none" cap="none" strike="noStrike">
              <a:solidFill>
                <a:schemeClr val="dk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500"/>
              <a:buFont typeface="Arial"/>
              <a:buNone/>
            </a:pPr>
            <a:r>
              <a:rPr b="1" i="0" lang="en-US" sz="1500" u="sng" cap="none" strike="noStrike">
                <a:solidFill>
                  <a:schemeClr val="dk1"/>
                </a:solidFill>
                <a:latin typeface="Corbel"/>
                <a:ea typeface="Corbel"/>
                <a:cs typeface="Corbel"/>
                <a:sym typeface="Corbel"/>
              </a:rPr>
              <a:t>Teacher feedback</a:t>
            </a:r>
            <a:r>
              <a:rPr b="0" i="0" lang="en-US" sz="1500" u="none" cap="none" strike="noStrike">
                <a:solidFill>
                  <a:schemeClr val="dk1"/>
                </a:solidFill>
                <a:latin typeface="Corbel"/>
                <a:ea typeface="Corbel"/>
                <a:cs typeface="Corbel"/>
                <a:sym typeface="Corbel"/>
              </a:rPr>
              <a:t> </a:t>
            </a:r>
            <a:endParaRPr b="0" i="0" sz="15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orbel"/>
                <a:ea typeface="Corbel"/>
                <a:cs typeface="Corbel"/>
                <a:sym typeface="Corbel"/>
              </a:rPr>
              <a:t>Parent Teacher meetings occur </a:t>
            </a:r>
            <a:endParaRPr b="0" i="0" sz="15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omfortaa"/>
              <a:ea typeface="Comfortaa"/>
              <a:cs typeface="Comfortaa"/>
              <a:sym typeface="Comfortaa"/>
            </a:endParaRPr>
          </a:p>
        </p:txBody>
      </p:sp>
      <p:sp>
        <p:nvSpPr>
          <p:cNvPr id="273" name="Google Shape;273;g3010b37b9af_0_547"/>
          <p:cNvSpPr/>
          <p:nvPr/>
        </p:nvSpPr>
        <p:spPr>
          <a:xfrm>
            <a:off x="8964433" y="1198067"/>
            <a:ext cx="2482500" cy="4726500"/>
          </a:xfrm>
          <a:prstGeom prst="flowChartAlternateProcess">
            <a:avLst/>
          </a:prstGeom>
          <a:solidFill>
            <a:srgbClr val="60BA49"/>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chemeClr val="dk1"/>
              </a:buClr>
              <a:buSzPts val="1500"/>
              <a:buFont typeface="Arial"/>
              <a:buNone/>
            </a:pPr>
            <a:r>
              <a:t/>
            </a:r>
            <a:endParaRPr b="1" i="0" sz="1800" u="sng" cap="none" strike="noStrike">
              <a:solidFill>
                <a:schemeClr val="dk1"/>
              </a:solidFill>
              <a:latin typeface="Corbel"/>
              <a:ea typeface="Corbel"/>
              <a:cs typeface="Corbel"/>
              <a:sym typeface="Corbel"/>
            </a:endParaRPr>
          </a:p>
          <a:p>
            <a:pPr indent="0" lvl="0" marL="0" marR="0" rtl="0" algn="ctr">
              <a:lnSpc>
                <a:spcPct val="100000"/>
              </a:lnSpc>
              <a:spcBef>
                <a:spcPts val="0"/>
              </a:spcBef>
              <a:spcAft>
                <a:spcPts val="0"/>
              </a:spcAft>
              <a:buClr>
                <a:schemeClr val="dk1"/>
              </a:buClr>
              <a:buSzPts val="1500"/>
              <a:buFont typeface="Arial"/>
              <a:buNone/>
            </a:pPr>
            <a:r>
              <a:rPr b="1" i="0" lang="en-US" sz="1800" u="sng" cap="none" strike="noStrike">
                <a:solidFill>
                  <a:schemeClr val="dk1"/>
                </a:solidFill>
                <a:latin typeface="Corbel"/>
                <a:ea typeface="Corbel"/>
                <a:cs typeface="Corbel"/>
                <a:sym typeface="Corbel"/>
              </a:rPr>
              <a:t>PBL</a:t>
            </a:r>
            <a:endParaRPr b="1" i="0" sz="1800" u="sng" cap="none" strike="noStrike">
              <a:solidFill>
                <a:schemeClr val="dk1"/>
              </a:solidFill>
              <a:latin typeface="Corbel"/>
              <a:ea typeface="Corbel"/>
              <a:cs typeface="Corbel"/>
              <a:sym typeface="Corbel"/>
            </a:endParaRPr>
          </a:p>
          <a:p>
            <a:pPr indent="0" lvl="0" marL="0" marR="0" rtl="0" algn="ctr">
              <a:lnSpc>
                <a:spcPct val="100000"/>
              </a:lnSpc>
              <a:spcBef>
                <a:spcPts val="0"/>
              </a:spcBef>
              <a:spcAft>
                <a:spcPts val="0"/>
              </a:spcAft>
              <a:buClr>
                <a:schemeClr val="dk1"/>
              </a:buClr>
              <a:buSzPts val="1500"/>
              <a:buFont typeface="Arial"/>
              <a:buNone/>
            </a:pPr>
            <a:r>
              <a:t/>
            </a:r>
            <a:endParaRPr b="1" i="0" sz="1500" u="sng"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orbel"/>
                <a:ea typeface="Corbel"/>
                <a:cs typeface="Corbel"/>
                <a:sym typeface="Corbel"/>
              </a:rPr>
              <a:t>Project Based Learning</a:t>
            </a:r>
            <a:endParaRPr b="0" i="0" sz="15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orbel"/>
                <a:ea typeface="Corbel"/>
                <a:cs typeface="Corbel"/>
                <a:sym typeface="Corbel"/>
              </a:rPr>
              <a:t>The value of PBL is that it builds children’s creative capacity to collaboratively work through problems and projects. </a:t>
            </a:r>
            <a:endParaRPr b="0" i="0" sz="15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omfortaa"/>
              <a:ea typeface="Comfortaa"/>
              <a:cs typeface="Comfortaa"/>
              <a:sym typeface="Comfortaa"/>
            </a:endParaRPr>
          </a:p>
        </p:txBody>
      </p:sp>
      <p:cxnSp>
        <p:nvCxnSpPr>
          <p:cNvPr id="274" name="Google Shape;274;g3010b37b9af_0_547"/>
          <p:cNvCxnSpPr/>
          <p:nvPr/>
        </p:nvCxnSpPr>
        <p:spPr>
          <a:xfrm flipH="1" rot="10800000">
            <a:off x="364050" y="886425"/>
            <a:ext cx="11655600" cy="18600"/>
          </a:xfrm>
          <a:prstGeom prst="straightConnector1">
            <a:avLst/>
          </a:prstGeom>
          <a:noFill/>
          <a:ln cap="flat" cmpd="sng" w="38100">
            <a:solidFill>
              <a:schemeClr val="accent3"/>
            </a:solidFill>
            <a:prstDash val="solid"/>
            <a:round/>
            <a:headEnd len="sm" w="sm" type="none"/>
            <a:tailEnd len="sm" w="sm"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64"/>
          <p:cNvSpPr txBox="1"/>
          <p:nvPr>
            <p:ph type="title"/>
          </p:nvPr>
        </p:nvSpPr>
        <p:spPr>
          <a:xfrm>
            <a:off x="313999" y="225668"/>
            <a:ext cx="11415357" cy="57370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Earlybird’s PeliCAN’T (yet) Process</a:t>
            </a:r>
            <a:endParaRPr>
              <a:latin typeface="Comfortaa"/>
              <a:ea typeface="Comfortaa"/>
              <a:cs typeface="Comfortaa"/>
              <a:sym typeface="Comfortaa"/>
            </a:endParaRPr>
          </a:p>
        </p:txBody>
      </p:sp>
      <p:sp>
        <p:nvSpPr>
          <p:cNvPr id="280" name="Google Shape;280;p64"/>
          <p:cNvSpPr txBox="1"/>
          <p:nvPr/>
        </p:nvSpPr>
        <p:spPr>
          <a:xfrm>
            <a:off x="388350" y="4869250"/>
            <a:ext cx="11415300" cy="122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25"/>
              </a:spcBef>
              <a:spcAft>
                <a:spcPts val="0"/>
              </a:spcAft>
              <a:buClr>
                <a:srgbClr val="000000"/>
              </a:buClr>
              <a:buSzPts val="1300"/>
              <a:buFont typeface="Arial"/>
              <a:buNone/>
            </a:pPr>
            <a:r>
              <a:t/>
            </a:r>
            <a:endParaRPr b="0" i="0" sz="1500" u="none" cap="none" strike="noStrike">
              <a:solidFill>
                <a:srgbClr val="000000"/>
              </a:solidFill>
              <a:latin typeface="Comfortaa"/>
              <a:ea typeface="Comfortaa"/>
              <a:cs typeface="Comfortaa"/>
              <a:sym typeface="Comfortaa"/>
            </a:endParaRPr>
          </a:p>
          <a:p>
            <a:pPr indent="0" lvl="0" marL="0" marR="0" rtl="0" algn="l">
              <a:lnSpc>
                <a:spcPct val="100000"/>
              </a:lnSpc>
              <a:spcBef>
                <a:spcPts val="25"/>
              </a:spcBef>
              <a:spcAft>
                <a:spcPts val="0"/>
              </a:spcAft>
              <a:buClr>
                <a:srgbClr val="000000"/>
              </a:buClr>
              <a:buSzPts val="1300"/>
              <a:buFont typeface="Arial"/>
              <a:buNone/>
            </a:pPr>
            <a:r>
              <a:t/>
            </a:r>
            <a:endParaRPr b="0" i="0" sz="1500" u="none" cap="none" strike="noStrike">
              <a:solidFill>
                <a:srgbClr val="000000"/>
              </a:solidFill>
              <a:latin typeface="Corbel"/>
              <a:ea typeface="Corbel"/>
              <a:cs typeface="Corbel"/>
              <a:sym typeface="Corbel"/>
            </a:endParaRPr>
          </a:p>
          <a:p>
            <a:pPr indent="0" lvl="0" marL="0" marR="0" rtl="0" algn="l">
              <a:lnSpc>
                <a:spcPct val="100000"/>
              </a:lnSpc>
              <a:spcBef>
                <a:spcPts val="25"/>
              </a:spcBef>
              <a:spcAft>
                <a:spcPts val="0"/>
              </a:spcAft>
              <a:buClr>
                <a:srgbClr val="000000"/>
              </a:buClr>
              <a:buSzPts val="1300"/>
              <a:buFont typeface="Arial"/>
              <a:buNone/>
            </a:pPr>
            <a:r>
              <a:rPr b="0" i="0" lang="en-US" sz="1500" u="none" cap="none" strike="noStrike">
                <a:solidFill>
                  <a:srgbClr val="000000"/>
                </a:solidFill>
                <a:latin typeface="Corbel"/>
                <a:ea typeface="Corbel"/>
                <a:cs typeface="Corbel"/>
                <a:sym typeface="Corbel"/>
              </a:rPr>
              <a:t>We do this through biweekly, targeted classroom observations, regular check-in meetings with Central Support and parents, purposeful classroom and at-home interventions, and,  when needed, the use of specialised therapists.</a:t>
            </a:r>
            <a:endParaRPr b="0" i="0" sz="1500" u="none" cap="none" strike="noStrike">
              <a:solidFill>
                <a:srgbClr val="000000"/>
              </a:solidFill>
              <a:latin typeface="Corbel"/>
              <a:ea typeface="Corbel"/>
              <a:cs typeface="Corbel"/>
              <a:sym typeface="Corbel"/>
            </a:endParaRPr>
          </a:p>
          <a:p>
            <a:pPr indent="0" lvl="0" marL="0" marR="0" rtl="0" algn="l">
              <a:lnSpc>
                <a:spcPct val="100000"/>
              </a:lnSpc>
              <a:spcBef>
                <a:spcPts val="25"/>
              </a:spcBef>
              <a:spcAft>
                <a:spcPts val="0"/>
              </a:spcAft>
              <a:buClr>
                <a:srgbClr val="000000"/>
              </a:buClr>
              <a:buSzPts val="1300"/>
              <a:buFont typeface="Arial"/>
              <a:buNone/>
            </a:pPr>
            <a:r>
              <a:t/>
            </a:r>
            <a:endParaRPr b="0" i="0" sz="1300" u="none" cap="none" strike="noStrike">
              <a:solidFill>
                <a:srgbClr val="000000"/>
              </a:solidFill>
              <a:latin typeface="Comfortaa"/>
              <a:ea typeface="Comfortaa"/>
              <a:cs typeface="Comfortaa"/>
              <a:sym typeface="Comfortaa"/>
            </a:endParaRPr>
          </a:p>
        </p:txBody>
      </p:sp>
      <p:sp>
        <p:nvSpPr>
          <p:cNvPr id="281" name="Google Shape;281;p64"/>
          <p:cNvSpPr txBox="1"/>
          <p:nvPr/>
        </p:nvSpPr>
        <p:spPr>
          <a:xfrm>
            <a:off x="3429001" y="1104175"/>
            <a:ext cx="8328900" cy="764100"/>
          </a:xfrm>
          <a:prstGeom prst="rect">
            <a:avLst/>
          </a:prstGeom>
          <a:noFill/>
          <a:ln>
            <a:noFill/>
          </a:ln>
        </p:spPr>
        <p:txBody>
          <a:bodyPr anchorCtr="0" anchor="t" bIns="45700" lIns="91425" spcFirstLastPara="1" rIns="91425" wrap="square" tIns="45700">
            <a:spAutoFit/>
          </a:bodyPr>
          <a:lstStyle/>
          <a:p>
            <a:pPr indent="0" lvl="0" marL="65405" marR="238758" rtl="0" algn="ctr">
              <a:lnSpc>
                <a:spcPct val="97000"/>
              </a:lnSpc>
              <a:spcBef>
                <a:spcPts val="0"/>
              </a:spcBef>
              <a:spcAft>
                <a:spcPts val="0"/>
              </a:spcAft>
              <a:buClr>
                <a:srgbClr val="000000"/>
              </a:buClr>
              <a:buSzPts val="1300"/>
              <a:buFont typeface="Arial"/>
              <a:buNone/>
            </a:pPr>
            <a:r>
              <a:rPr b="1" i="1" lang="en-US" sz="1500" u="none" cap="none" strike="noStrike">
                <a:solidFill>
                  <a:srgbClr val="981A49"/>
                </a:solidFill>
                <a:latin typeface="Comfortaa"/>
                <a:ea typeface="Comfortaa"/>
                <a:cs typeface="Comfortaa"/>
                <a:sym typeface="Comfortaa"/>
                <a:extLst>
                  <a:ext uri="http://customooxmlschemas.google.com/">
                    <go:slidesCustomData xmlns:go="http://customooxmlschemas.google.com/" textRoundtripDataId="73"/>
                  </a:ext>
                </a:extLst>
              </a:rPr>
              <a:t>Our Pelican’t (yet) process is an educational support program that assists our young learners that need a little more time or encouragement in meeting their developmental milestone</a:t>
            </a:r>
            <a:r>
              <a:rPr b="1" i="1" lang="en-US" sz="1500" u="none" cap="none" strike="noStrike">
                <a:solidFill>
                  <a:srgbClr val="981A49"/>
                </a:solidFill>
                <a:latin typeface="Comfortaa"/>
                <a:ea typeface="Comfortaa"/>
                <a:cs typeface="Comfortaa"/>
                <a:sym typeface="Comfortaa"/>
              </a:rPr>
              <a:t>s.</a:t>
            </a:r>
            <a:endParaRPr b="1" i="0" sz="1300" u="none" cap="none" strike="noStrike">
              <a:solidFill>
                <a:srgbClr val="002060"/>
              </a:solidFill>
              <a:latin typeface="Corbel"/>
              <a:ea typeface="Corbel"/>
              <a:cs typeface="Corbel"/>
              <a:sym typeface="Corbel"/>
            </a:endParaRPr>
          </a:p>
        </p:txBody>
      </p:sp>
      <p:pic>
        <p:nvPicPr>
          <p:cNvPr id="282" name="Google Shape;282;p64"/>
          <p:cNvPicPr preferRelativeResize="0"/>
          <p:nvPr/>
        </p:nvPicPr>
        <p:blipFill rotWithShape="1">
          <a:blip r:embed="rId3">
            <a:alphaModFix/>
          </a:blip>
          <a:srcRect b="22569" l="9320" r="11955" t="7383"/>
          <a:stretch/>
        </p:blipFill>
        <p:spPr>
          <a:xfrm>
            <a:off x="312150" y="1096625"/>
            <a:ext cx="3339725" cy="2971800"/>
          </a:xfrm>
          <a:prstGeom prst="rect">
            <a:avLst/>
          </a:prstGeom>
          <a:noFill/>
          <a:ln>
            <a:noFill/>
          </a:ln>
        </p:spPr>
      </p:pic>
      <p:sp>
        <p:nvSpPr>
          <p:cNvPr id="283" name="Google Shape;283;p64"/>
          <p:cNvSpPr txBox="1"/>
          <p:nvPr/>
        </p:nvSpPr>
        <p:spPr>
          <a:xfrm>
            <a:off x="3801250" y="1995813"/>
            <a:ext cx="7928100" cy="137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25"/>
              </a:spcBef>
              <a:spcAft>
                <a:spcPts val="0"/>
              </a:spcAft>
              <a:buClr>
                <a:srgbClr val="000000"/>
              </a:buClr>
              <a:buSzPts val="1500"/>
              <a:buFont typeface="Arial"/>
              <a:buNone/>
            </a:pPr>
            <a:r>
              <a:rPr b="0" i="0" lang="en-US" sz="1500" u="none" cap="none" strike="noStrike">
                <a:solidFill>
                  <a:srgbClr val="000000"/>
                </a:solidFill>
                <a:latin typeface="Corbel"/>
                <a:ea typeface="Corbel"/>
                <a:cs typeface="Corbel"/>
                <a:sym typeface="Corbel"/>
              </a:rPr>
              <a:t>A </a:t>
            </a:r>
            <a:r>
              <a:rPr b="1" i="0" lang="en-US" sz="1500" u="none" cap="none" strike="noStrike">
                <a:solidFill>
                  <a:srgbClr val="000000"/>
                </a:solidFill>
                <a:latin typeface="Corbel"/>
                <a:ea typeface="Corbel"/>
                <a:cs typeface="Corbel"/>
                <a:sym typeface="Corbel"/>
              </a:rPr>
              <a:t>PeliCAN’T (yet) </a:t>
            </a:r>
            <a:r>
              <a:rPr b="0" i="0" lang="en-US" sz="1500" u="none" cap="none" strike="noStrike">
                <a:solidFill>
                  <a:srgbClr val="000000"/>
                </a:solidFill>
                <a:latin typeface="Corbel"/>
                <a:ea typeface="Corbel"/>
                <a:cs typeface="Corbel"/>
                <a:sym typeface="Corbel"/>
              </a:rPr>
              <a:t>is a developmental milestone (or milestones) that a child has not mastered YET.  We use these PeliCAN’T (yet) statements to describe a concerning, unusual, or uncommon recurring set or series of behaviours that we, as teachers, will need to identify and observe in order to implement support, as we aim to create an Inclusive Education environment.</a:t>
            </a:r>
            <a:endParaRPr b="0" i="0" sz="1500" u="none" cap="none" strike="noStrike">
              <a:solidFill>
                <a:srgbClr val="000000"/>
              </a:solidFill>
              <a:latin typeface="Corbel"/>
              <a:ea typeface="Corbel"/>
              <a:cs typeface="Corbel"/>
              <a:sym typeface="Corbel"/>
            </a:endParaRPr>
          </a:p>
          <a:p>
            <a:pPr indent="0" lvl="0" marL="0" marR="0" rtl="0" algn="l">
              <a:lnSpc>
                <a:spcPct val="100000"/>
              </a:lnSpc>
              <a:spcBef>
                <a:spcPts val="25"/>
              </a:spcBef>
              <a:spcAft>
                <a:spcPts val="0"/>
              </a:spcAft>
              <a:buClr>
                <a:srgbClr val="000000"/>
              </a:buClr>
              <a:buSzPts val="1500"/>
              <a:buFont typeface="Arial"/>
              <a:buNone/>
            </a:pPr>
            <a:r>
              <a:t/>
            </a:r>
            <a:endParaRPr b="0" i="0" sz="1500" u="none" cap="none" strike="noStrike">
              <a:solidFill>
                <a:srgbClr val="000000"/>
              </a:solidFill>
              <a:latin typeface="Corbel"/>
              <a:ea typeface="Corbel"/>
              <a:cs typeface="Corbel"/>
              <a:sym typeface="Corbel"/>
            </a:endParaRPr>
          </a:p>
          <a:p>
            <a:pPr indent="0" lvl="0" marL="0" marR="0" rtl="0" algn="l">
              <a:lnSpc>
                <a:spcPct val="100000"/>
              </a:lnSpc>
              <a:spcBef>
                <a:spcPts val="25"/>
              </a:spcBef>
              <a:spcAft>
                <a:spcPts val="0"/>
              </a:spcAft>
              <a:buClr>
                <a:srgbClr val="000000"/>
              </a:buClr>
              <a:buSzPts val="1500"/>
              <a:buFont typeface="Arial"/>
              <a:buNone/>
            </a:pPr>
            <a:r>
              <a:rPr b="0" i="0" lang="en-US" sz="1500" u="none" cap="none" strike="noStrike">
                <a:solidFill>
                  <a:srgbClr val="000000"/>
                </a:solidFill>
                <a:latin typeface="Corbel"/>
                <a:ea typeface="Corbel"/>
                <a:cs typeface="Corbel"/>
                <a:sym typeface="Corbel"/>
              </a:rPr>
              <a:t>These PeliCAN’T (yet) statements are a guideline of behaviour, skills, and developmental milestones that we feel children should have developed by a certain age. These milestones are at the late end of the scale and are not set in stone, as we recognise all children have a unique pace in which they meet their milestones. We understand that some children take longer to do so or might need more support than their classmates.  </a:t>
            </a:r>
            <a:endParaRPr b="0" i="0" sz="1500" u="none" cap="none" strike="noStrike">
              <a:solidFill>
                <a:srgbClr val="000000"/>
              </a:solidFill>
              <a:latin typeface="Corbel"/>
              <a:ea typeface="Corbel"/>
              <a:cs typeface="Corbel"/>
              <a:sym typeface="Corbel"/>
            </a:endParaRPr>
          </a:p>
          <a:p>
            <a:pPr indent="0" lvl="0" marL="0" marR="0" rtl="0" algn="l">
              <a:lnSpc>
                <a:spcPct val="100000"/>
              </a:lnSpc>
              <a:spcBef>
                <a:spcPts val="25"/>
              </a:spcBef>
              <a:spcAft>
                <a:spcPts val="0"/>
              </a:spcAft>
              <a:buClr>
                <a:srgbClr val="000000"/>
              </a:buClr>
              <a:buSzPts val="1500"/>
              <a:buFont typeface="Arial"/>
              <a:buNone/>
            </a:pPr>
            <a:r>
              <a:t/>
            </a:r>
            <a:endParaRPr b="0" i="0" sz="1500" u="none" cap="none" strike="noStrike">
              <a:solidFill>
                <a:srgbClr val="000000"/>
              </a:solidFill>
              <a:latin typeface="Corbel"/>
              <a:ea typeface="Corbel"/>
              <a:cs typeface="Corbel"/>
              <a:sym typeface="Corbel"/>
            </a:endParaRPr>
          </a:p>
          <a:p>
            <a:pPr indent="0" lvl="0" marL="0" marR="0" rtl="0" algn="l">
              <a:lnSpc>
                <a:spcPct val="100000"/>
              </a:lnSpc>
              <a:spcBef>
                <a:spcPts val="25"/>
              </a:spcBef>
              <a:spcAft>
                <a:spcPts val="0"/>
              </a:spcAft>
              <a:buClr>
                <a:srgbClr val="000000"/>
              </a:buClr>
              <a:buSzPts val="1300"/>
              <a:buFont typeface="Arial"/>
              <a:buNone/>
            </a:pPr>
            <a:r>
              <a:rPr b="0" i="0" lang="en-US" sz="1500" u="none" cap="none" strike="noStrike">
                <a:solidFill>
                  <a:srgbClr val="000000"/>
                </a:solidFill>
                <a:latin typeface="Corbel"/>
                <a:ea typeface="Corbel"/>
                <a:cs typeface="Corbel"/>
                <a:sym typeface="Corbel"/>
              </a:rPr>
              <a:t>Our responsibility as teachers is to ensure we are aware of the unique needs of our little ones and to meet them where they are in order for them to fulfil their full potential while in our care.  </a:t>
            </a:r>
            <a:endParaRPr b="0" i="0" sz="1500" u="none" cap="none" strike="noStrike">
              <a:solidFill>
                <a:srgbClr val="000000"/>
              </a:solidFill>
              <a:latin typeface="Corbel"/>
              <a:ea typeface="Corbel"/>
              <a:cs typeface="Corbel"/>
              <a:sym typeface="Corbe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3010b37b9af_0_388"/>
          <p:cNvSpPr txBox="1"/>
          <p:nvPr>
            <p:ph type="ctrTitle"/>
          </p:nvPr>
        </p:nvSpPr>
        <p:spPr>
          <a:xfrm>
            <a:off x="123025" y="-3800"/>
            <a:ext cx="11360700" cy="915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6900"/>
              <a:buNone/>
            </a:pPr>
            <a:r>
              <a:rPr lang="en-US" sz="2800"/>
              <a:t>Morning Ring: The foundation of our day</a:t>
            </a:r>
            <a:endParaRPr sz="2800"/>
          </a:p>
        </p:txBody>
      </p:sp>
      <p:sp>
        <p:nvSpPr>
          <p:cNvPr id="289" name="Google Shape;289;g3010b37b9af_0_388"/>
          <p:cNvSpPr txBox="1"/>
          <p:nvPr>
            <p:ph idx="1" type="subTitle"/>
          </p:nvPr>
        </p:nvSpPr>
        <p:spPr>
          <a:xfrm>
            <a:off x="3698852" y="1258588"/>
            <a:ext cx="8168400" cy="395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SzPts val="3700"/>
              <a:buNone/>
            </a:pPr>
            <a:r>
              <a:rPr b="1" lang="en-US" sz="1800">
                <a:solidFill>
                  <a:srgbClr val="002060"/>
                </a:solidFill>
                <a:latin typeface="Corbel"/>
                <a:ea typeface="Corbel"/>
                <a:cs typeface="Corbel"/>
                <a:sym typeface="Corbel"/>
              </a:rPr>
              <a:t>How Morning Ring Benefits Children:</a:t>
            </a:r>
            <a:endParaRPr b="1" sz="1800">
              <a:solidFill>
                <a:srgbClr val="002060"/>
              </a:solidFill>
              <a:latin typeface="Corbel"/>
              <a:ea typeface="Corbel"/>
              <a:cs typeface="Corbel"/>
              <a:sym typeface="Corbel"/>
            </a:endParaRPr>
          </a:p>
          <a:p>
            <a:pPr indent="-330200" lvl="0" marL="457200" rtl="0" algn="l">
              <a:lnSpc>
                <a:spcPct val="115000"/>
              </a:lnSpc>
              <a:spcBef>
                <a:spcPts val="1200"/>
              </a:spcBef>
              <a:spcAft>
                <a:spcPts val="0"/>
              </a:spcAft>
              <a:buClr>
                <a:srgbClr val="002060"/>
              </a:buClr>
              <a:buSzPts val="1600"/>
              <a:buFont typeface="Corbel"/>
              <a:buChar char="●"/>
            </a:pPr>
            <a:r>
              <a:rPr b="1" lang="en-US" sz="1600">
                <a:solidFill>
                  <a:srgbClr val="002060"/>
                </a:solidFill>
                <a:latin typeface="Corbel"/>
                <a:ea typeface="Corbel"/>
                <a:cs typeface="Corbel"/>
                <a:sym typeface="Corbel"/>
              </a:rPr>
              <a:t>Routine &amp; Predictability</a:t>
            </a:r>
            <a:endParaRPr b="1" sz="1600">
              <a:solidFill>
                <a:srgbClr val="002060"/>
              </a:solidFill>
              <a:latin typeface="Corbel"/>
              <a:ea typeface="Corbel"/>
              <a:cs typeface="Corbel"/>
              <a:sym typeface="Corbel"/>
            </a:endParaRPr>
          </a:p>
          <a:p>
            <a:pPr indent="-330200" lvl="1" marL="914400" rtl="0" algn="l">
              <a:lnSpc>
                <a:spcPct val="115000"/>
              </a:lnSpc>
              <a:spcBef>
                <a:spcPts val="0"/>
              </a:spcBef>
              <a:spcAft>
                <a:spcPts val="0"/>
              </a:spcAft>
              <a:buClr>
                <a:srgbClr val="002060"/>
              </a:buClr>
              <a:buSzPts val="1600"/>
              <a:buFont typeface="Corbel"/>
              <a:buChar char="○"/>
            </a:pPr>
            <a:r>
              <a:rPr lang="en-US" sz="1600">
                <a:solidFill>
                  <a:srgbClr val="002060"/>
                </a:solidFill>
                <a:latin typeface="Corbel"/>
                <a:ea typeface="Corbel"/>
                <a:cs typeface="Corbel"/>
                <a:sym typeface="Corbel"/>
              </a:rPr>
              <a:t>Establishes a consistent routine, offering security and predictability, which supports emotional well-being.</a:t>
            </a:r>
            <a:endParaRPr sz="1600">
              <a:solidFill>
                <a:srgbClr val="002060"/>
              </a:solidFill>
              <a:latin typeface="Corbel"/>
              <a:ea typeface="Corbel"/>
              <a:cs typeface="Corbel"/>
              <a:sym typeface="Corbel"/>
            </a:endParaRPr>
          </a:p>
          <a:p>
            <a:pPr indent="-330200" lvl="0" marL="457200" rtl="0" algn="l">
              <a:lnSpc>
                <a:spcPct val="115000"/>
              </a:lnSpc>
              <a:spcBef>
                <a:spcPts val="0"/>
              </a:spcBef>
              <a:spcAft>
                <a:spcPts val="0"/>
              </a:spcAft>
              <a:buClr>
                <a:srgbClr val="002060"/>
              </a:buClr>
              <a:buSzPts val="1600"/>
              <a:buFont typeface="Corbel"/>
              <a:buChar char="●"/>
            </a:pPr>
            <a:r>
              <a:rPr b="1" lang="en-US" sz="1600">
                <a:solidFill>
                  <a:srgbClr val="002060"/>
                </a:solidFill>
                <a:latin typeface="Corbel"/>
                <a:ea typeface="Corbel"/>
                <a:cs typeface="Corbel"/>
                <a:sym typeface="Corbel"/>
              </a:rPr>
              <a:t>Community Building</a:t>
            </a:r>
            <a:endParaRPr b="1" sz="1600">
              <a:solidFill>
                <a:srgbClr val="002060"/>
              </a:solidFill>
              <a:latin typeface="Corbel"/>
              <a:ea typeface="Corbel"/>
              <a:cs typeface="Corbel"/>
              <a:sym typeface="Corbel"/>
            </a:endParaRPr>
          </a:p>
          <a:p>
            <a:pPr indent="-330200" lvl="1" marL="914400" rtl="0" algn="l">
              <a:lnSpc>
                <a:spcPct val="115000"/>
              </a:lnSpc>
              <a:spcBef>
                <a:spcPts val="0"/>
              </a:spcBef>
              <a:spcAft>
                <a:spcPts val="0"/>
              </a:spcAft>
              <a:buClr>
                <a:srgbClr val="002060"/>
              </a:buClr>
              <a:buSzPts val="1600"/>
              <a:buFont typeface="Corbel"/>
              <a:buChar char="○"/>
            </a:pPr>
            <a:r>
              <a:rPr lang="en-US" sz="1600">
                <a:solidFill>
                  <a:srgbClr val="002060"/>
                </a:solidFill>
                <a:latin typeface="Corbel"/>
                <a:ea typeface="Corbel"/>
                <a:cs typeface="Corbel"/>
                <a:sym typeface="Corbel"/>
              </a:rPr>
              <a:t>Encourages interaction with peers, fostering a sense of belonging and developing social skills.</a:t>
            </a:r>
            <a:endParaRPr sz="1600">
              <a:solidFill>
                <a:srgbClr val="002060"/>
              </a:solidFill>
              <a:latin typeface="Corbel"/>
              <a:ea typeface="Corbel"/>
              <a:cs typeface="Corbel"/>
              <a:sym typeface="Corbel"/>
            </a:endParaRPr>
          </a:p>
          <a:p>
            <a:pPr indent="-330200" lvl="0" marL="457200" rtl="0" algn="l">
              <a:lnSpc>
                <a:spcPct val="115000"/>
              </a:lnSpc>
              <a:spcBef>
                <a:spcPts val="0"/>
              </a:spcBef>
              <a:spcAft>
                <a:spcPts val="0"/>
              </a:spcAft>
              <a:buClr>
                <a:srgbClr val="002060"/>
              </a:buClr>
              <a:buSzPts val="1600"/>
              <a:buFont typeface="Corbel"/>
              <a:buChar char="●"/>
            </a:pPr>
            <a:r>
              <a:rPr b="1" lang="en-US" sz="1600">
                <a:solidFill>
                  <a:srgbClr val="002060"/>
                </a:solidFill>
                <a:latin typeface="Corbel"/>
                <a:ea typeface="Corbel"/>
                <a:cs typeface="Corbel"/>
                <a:sym typeface="Corbel"/>
              </a:rPr>
              <a:t>Language Development</a:t>
            </a:r>
            <a:endParaRPr b="1" sz="1600">
              <a:solidFill>
                <a:srgbClr val="002060"/>
              </a:solidFill>
              <a:latin typeface="Corbel"/>
              <a:ea typeface="Corbel"/>
              <a:cs typeface="Corbel"/>
              <a:sym typeface="Corbel"/>
            </a:endParaRPr>
          </a:p>
          <a:p>
            <a:pPr indent="-330200" lvl="1" marL="914400" rtl="0" algn="l">
              <a:lnSpc>
                <a:spcPct val="115000"/>
              </a:lnSpc>
              <a:spcBef>
                <a:spcPts val="0"/>
              </a:spcBef>
              <a:spcAft>
                <a:spcPts val="0"/>
              </a:spcAft>
              <a:buClr>
                <a:srgbClr val="002060"/>
              </a:buClr>
              <a:buSzPts val="1600"/>
              <a:buFont typeface="Corbel"/>
              <a:buChar char="○"/>
            </a:pPr>
            <a:r>
              <a:rPr lang="en-US" sz="1600">
                <a:solidFill>
                  <a:srgbClr val="002060"/>
                </a:solidFill>
                <a:latin typeface="Corbel"/>
                <a:ea typeface="Corbel"/>
                <a:cs typeface="Corbel"/>
                <a:sym typeface="Corbel"/>
              </a:rPr>
              <a:t>Songs, rhymes, and discussions promote vocabulary growth, communication, and listening skills.</a:t>
            </a:r>
            <a:endParaRPr sz="1600">
              <a:solidFill>
                <a:srgbClr val="002060"/>
              </a:solidFill>
              <a:latin typeface="Corbel"/>
              <a:ea typeface="Corbel"/>
              <a:cs typeface="Corbel"/>
              <a:sym typeface="Corbel"/>
            </a:endParaRPr>
          </a:p>
          <a:p>
            <a:pPr indent="-330200" lvl="0" marL="457200" rtl="0" algn="l">
              <a:lnSpc>
                <a:spcPct val="115000"/>
              </a:lnSpc>
              <a:spcBef>
                <a:spcPts val="0"/>
              </a:spcBef>
              <a:spcAft>
                <a:spcPts val="0"/>
              </a:spcAft>
              <a:buClr>
                <a:srgbClr val="002060"/>
              </a:buClr>
              <a:buSzPts val="1600"/>
              <a:buFont typeface="Corbel"/>
              <a:buChar char="●"/>
            </a:pPr>
            <a:r>
              <a:rPr b="1" lang="en-US" sz="1600">
                <a:solidFill>
                  <a:srgbClr val="002060"/>
                </a:solidFill>
                <a:latin typeface="Corbel"/>
                <a:ea typeface="Corbel"/>
                <a:cs typeface="Corbel"/>
                <a:sym typeface="Corbel"/>
              </a:rPr>
              <a:t>Introduction to Concepts</a:t>
            </a:r>
            <a:endParaRPr b="1" sz="1600">
              <a:solidFill>
                <a:srgbClr val="002060"/>
              </a:solidFill>
              <a:latin typeface="Corbel"/>
              <a:ea typeface="Corbel"/>
              <a:cs typeface="Corbel"/>
              <a:sym typeface="Corbel"/>
            </a:endParaRPr>
          </a:p>
          <a:p>
            <a:pPr indent="-330200" lvl="1" marL="914400" rtl="0" algn="l">
              <a:lnSpc>
                <a:spcPct val="115000"/>
              </a:lnSpc>
              <a:spcBef>
                <a:spcPts val="0"/>
              </a:spcBef>
              <a:spcAft>
                <a:spcPts val="0"/>
              </a:spcAft>
              <a:buClr>
                <a:srgbClr val="002060"/>
              </a:buClr>
              <a:buSzPts val="1600"/>
              <a:buFont typeface="Corbel"/>
              <a:buChar char="○"/>
            </a:pPr>
            <a:r>
              <a:rPr lang="en-US" sz="1600">
                <a:solidFill>
                  <a:srgbClr val="002060"/>
                </a:solidFill>
                <a:latin typeface="Corbel"/>
                <a:ea typeface="Corbel"/>
                <a:cs typeface="Corbel"/>
                <a:sym typeface="Corbel"/>
              </a:rPr>
              <a:t>Engages children in fun and interactive ways to introduce educational concepts through calendar time and group activities.</a:t>
            </a:r>
            <a:endParaRPr sz="1600">
              <a:solidFill>
                <a:srgbClr val="002060"/>
              </a:solidFill>
              <a:latin typeface="Corbel"/>
              <a:ea typeface="Corbel"/>
              <a:cs typeface="Corbel"/>
              <a:sym typeface="Corbel"/>
            </a:endParaRPr>
          </a:p>
          <a:p>
            <a:pPr indent="-330200" lvl="0" marL="457200" rtl="0" algn="l">
              <a:lnSpc>
                <a:spcPct val="115000"/>
              </a:lnSpc>
              <a:spcBef>
                <a:spcPts val="0"/>
              </a:spcBef>
              <a:spcAft>
                <a:spcPts val="0"/>
              </a:spcAft>
              <a:buClr>
                <a:srgbClr val="002060"/>
              </a:buClr>
              <a:buSzPts val="1600"/>
              <a:buFont typeface="Corbel"/>
              <a:buChar char="●"/>
            </a:pPr>
            <a:r>
              <a:rPr b="1" lang="en-US" sz="1600">
                <a:solidFill>
                  <a:srgbClr val="002060"/>
                </a:solidFill>
                <a:latin typeface="Corbel"/>
                <a:ea typeface="Corbel"/>
                <a:cs typeface="Corbel"/>
                <a:sym typeface="Corbel"/>
              </a:rPr>
              <a:t>Smooth Transition</a:t>
            </a:r>
            <a:endParaRPr b="1" sz="1600">
              <a:solidFill>
                <a:srgbClr val="002060"/>
              </a:solidFill>
              <a:latin typeface="Corbel"/>
              <a:ea typeface="Corbel"/>
              <a:cs typeface="Corbel"/>
              <a:sym typeface="Corbel"/>
            </a:endParaRPr>
          </a:p>
          <a:p>
            <a:pPr indent="-330200" lvl="1" marL="914400" rtl="0" algn="l">
              <a:lnSpc>
                <a:spcPct val="115000"/>
              </a:lnSpc>
              <a:spcBef>
                <a:spcPts val="0"/>
              </a:spcBef>
              <a:spcAft>
                <a:spcPts val="0"/>
              </a:spcAft>
              <a:buClr>
                <a:srgbClr val="002060"/>
              </a:buClr>
              <a:buSzPts val="1600"/>
              <a:buFont typeface="Corbel"/>
              <a:buChar char="○"/>
            </a:pPr>
            <a:r>
              <a:rPr lang="en-US" sz="1600">
                <a:solidFill>
                  <a:srgbClr val="002060"/>
                </a:solidFill>
                <a:latin typeface="Corbel"/>
                <a:ea typeface="Corbel"/>
                <a:cs typeface="Corbel"/>
                <a:sym typeface="Corbel"/>
              </a:rPr>
              <a:t>Helps ease the transition from home to school, setting a positive tone for the day.</a:t>
            </a:r>
            <a:endParaRPr sz="1600">
              <a:solidFill>
                <a:srgbClr val="002060"/>
              </a:solidFill>
              <a:latin typeface="Corbel"/>
              <a:ea typeface="Corbel"/>
              <a:cs typeface="Corbel"/>
              <a:sym typeface="Corbel"/>
            </a:endParaRPr>
          </a:p>
          <a:p>
            <a:pPr indent="0" lvl="0" marL="0" rtl="0" algn="l">
              <a:lnSpc>
                <a:spcPct val="100000"/>
              </a:lnSpc>
              <a:spcBef>
                <a:spcPts val="1200"/>
              </a:spcBef>
              <a:spcAft>
                <a:spcPts val="0"/>
              </a:spcAft>
              <a:buSzPts val="3700"/>
              <a:buNone/>
            </a:pPr>
            <a:r>
              <a:t/>
            </a:r>
            <a:endParaRPr b="1" sz="1600">
              <a:solidFill>
                <a:srgbClr val="002060"/>
              </a:solidFill>
              <a:latin typeface="Corbel"/>
              <a:ea typeface="Corbel"/>
              <a:cs typeface="Corbel"/>
              <a:sym typeface="Corbel"/>
            </a:endParaRPr>
          </a:p>
        </p:txBody>
      </p:sp>
      <p:grpSp>
        <p:nvGrpSpPr>
          <p:cNvPr id="290" name="Google Shape;290;g3010b37b9af_0_388"/>
          <p:cNvGrpSpPr/>
          <p:nvPr/>
        </p:nvGrpSpPr>
        <p:grpSpPr>
          <a:xfrm>
            <a:off x="165600" y="1510450"/>
            <a:ext cx="3100200" cy="4376400"/>
            <a:chOff x="165600" y="1510450"/>
            <a:chExt cx="3100200" cy="4376400"/>
          </a:xfrm>
        </p:grpSpPr>
        <p:sp>
          <p:nvSpPr>
            <p:cNvPr id="291" name="Google Shape;291;g3010b37b9af_0_388"/>
            <p:cNvSpPr/>
            <p:nvPr/>
          </p:nvSpPr>
          <p:spPr>
            <a:xfrm>
              <a:off x="165600" y="1510450"/>
              <a:ext cx="3100200" cy="43764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sp>
          <p:nvSpPr>
            <p:cNvPr id="292" name="Google Shape;292;g3010b37b9af_0_388"/>
            <p:cNvSpPr txBox="1"/>
            <p:nvPr/>
          </p:nvSpPr>
          <p:spPr>
            <a:xfrm>
              <a:off x="282400" y="1784870"/>
              <a:ext cx="2866500" cy="37635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700"/>
                <a:buFont typeface="Arial"/>
                <a:buNone/>
              </a:pPr>
              <a:r>
                <a:rPr b="1" i="0" lang="en-US" sz="1700" u="none" cap="none" strike="noStrike">
                  <a:solidFill>
                    <a:schemeClr val="lt1"/>
                  </a:solidFill>
                  <a:latin typeface="Corbel"/>
                  <a:ea typeface="Corbel"/>
                  <a:cs typeface="Corbel"/>
                  <a:sym typeface="Corbel"/>
                  <a:extLst>
                    <a:ext uri="http://customooxmlschemas.google.com/">
                      <go:slidesCustomData xmlns:go="http://customooxmlschemas.google.com/" textRoundtripDataId="74"/>
                    </a:ext>
                  </a:extLst>
                </a:rPr>
                <a:t>Please arrive by 8:30 AM</a:t>
              </a:r>
              <a:endParaRPr b="1" i="0" sz="1700" u="none" cap="none" strike="noStrike">
                <a:solidFill>
                  <a:schemeClr val="lt1"/>
                </a:solidFill>
                <a:latin typeface="Corbel"/>
                <a:ea typeface="Corbel"/>
                <a:cs typeface="Corbel"/>
                <a:sym typeface="Corbel"/>
              </a:endParaRPr>
            </a:p>
            <a:p>
              <a:pPr indent="0" lvl="0" marL="0" marR="0" rtl="0" algn="l">
                <a:lnSpc>
                  <a:spcPct val="115000"/>
                </a:lnSpc>
                <a:spcBef>
                  <a:spcPts val="1200"/>
                </a:spcBef>
                <a:spcAft>
                  <a:spcPts val="0"/>
                </a:spcAft>
                <a:buClr>
                  <a:srgbClr val="000000"/>
                </a:buClr>
                <a:buSzPts val="1700"/>
                <a:buFont typeface="Arial"/>
                <a:buNone/>
              </a:pPr>
              <a:r>
                <a:rPr b="1" i="0" lang="en-US" sz="1700" u="none" cap="none" strike="noStrike">
                  <a:solidFill>
                    <a:schemeClr val="lt1"/>
                  </a:solidFill>
                  <a:latin typeface="Corbel"/>
                  <a:ea typeface="Corbel"/>
                  <a:cs typeface="Corbel"/>
                  <a:sym typeface="Corbel"/>
                </a:rPr>
                <a:t>Morning Ring is our gathering time</a:t>
              </a:r>
              <a:r>
                <a:rPr b="0" i="0" lang="en-US" sz="1700" u="none" cap="none" strike="noStrike">
                  <a:solidFill>
                    <a:schemeClr val="lt1"/>
                  </a:solidFill>
                  <a:latin typeface="Corbel"/>
                  <a:ea typeface="Corbel"/>
                  <a:cs typeface="Corbel"/>
                  <a:sym typeface="Corbel"/>
                </a:rPr>
                <a:t>, where we focus on:</a:t>
              </a:r>
              <a:endParaRPr b="0" i="0" sz="1700" u="none" cap="none" strike="noStrike">
                <a:solidFill>
                  <a:schemeClr val="lt1"/>
                </a:solidFill>
                <a:latin typeface="Corbel"/>
                <a:ea typeface="Corbel"/>
                <a:cs typeface="Corbel"/>
                <a:sym typeface="Corbel"/>
              </a:endParaRPr>
            </a:p>
            <a:p>
              <a:pPr indent="-336550" lvl="0" marL="457200" marR="0" rtl="0" algn="l">
                <a:lnSpc>
                  <a:spcPct val="115000"/>
                </a:lnSpc>
                <a:spcBef>
                  <a:spcPts val="1200"/>
                </a:spcBef>
                <a:spcAft>
                  <a:spcPts val="0"/>
                </a:spcAft>
                <a:buClr>
                  <a:schemeClr val="lt1"/>
                </a:buClr>
                <a:buSzPts val="1700"/>
                <a:buFont typeface="Corbel"/>
                <a:buChar char="●"/>
              </a:pPr>
              <a:r>
                <a:rPr b="0" i="0" lang="en-US" sz="1700" u="none" cap="none" strike="noStrike">
                  <a:solidFill>
                    <a:schemeClr val="lt1"/>
                  </a:solidFill>
                  <a:latin typeface="Corbel"/>
                  <a:ea typeface="Corbel"/>
                  <a:cs typeface="Corbel"/>
                  <a:sym typeface="Corbel"/>
                </a:rPr>
                <a:t>Greetings</a:t>
              </a:r>
              <a:endParaRPr b="0" i="0" sz="1700" u="none" cap="none" strike="noStrike">
                <a:solidFill>
                  <a:schemeClr val="lt1"/>
                </a:solidFill>
                <a:latin typeface="Corbel"/>
                <a:ea typeface="Corbel"/>
                <a:cs typeface="Corbel"/>
                <a:sym typeface="Corbel"/>
              </a:endParaRPr>
            </a:p>
            <a:p>
              <a:pPr indent="-336550" lvl="0" marL="457200" marR="0" rtl="0" algn="l">
                <a:lnSpc>
                  <a:spcPct val="115000"/>
                </a:lnSpc>
                <a:spcBef>
                  <a:spcPts val="0"/>
                </a:spcBef>
                <a:spcAft>
                  <a:spcPts val="0"/>
                </a:spcAft>
                <a:buClr>
                  <a:schemeClr val="lt1"/>
                </a:buClr>
                <a:buSzPts val="1700"/>
                <a:buFont typeface="Corbel"/>
                <a:buChar char="●"/>
              </a:pPr>
              <a:r>
                <a:rPr b="0" i="0" lang="en-US" sz="1700" u="none" cap="none" strike="noStrike">
                  <a:solidFill>
                    <a:schemeClr val="lt1"/>
                  </a:solidFill>
                  <a:latin typeface="Corbel"/>
                  <a:ea typeface="Corbel"/>
                  <a:cs typeface="Corbel"/>
                  <a:sym typeface="Corbel"/>
                </a:rPr>
                <a:t>Calendar Time</a:t>
              </a:r>
              <a:endParaRPr b="0" i="0" sz="1700" u="none" cap="none" strike="noStrike">
                <a:solidFill>
                  <a:schemeClr val="lt1"/>
                </a:solidFill>
                <a:latin typeface="Corbel"/>
                <a:ea typeface="Corbel"/>
                <a:cs typeface="Corbel"/>
                <a:sym typeface="Corbel"/>
              </a:endParaRPr>
            </a:p>
            <a:p>
              <a:pPr indent="-336550" lvl="0" marL="457200" marR="0" rtl="0" algn="l">
                <a:lnSpc>
                  <a:spcPct val="115000"/>
                </a:lnSpc>
                <a:spcBef>
                  <a:spcPts val="0"/>
                </a:spcBef>
                <a:spcAft>
                  <a:spcPts val="0"/>
                </a:spcAft>
                <a:buClr>
                  <a:schemeClr val="lt1"/>
                </a:buClr>
                <a:buSzPts val="1700"/>
                <a:buFont typeface="Corbel"/>
                <a:buChar char="●"/>
              </a:pPr>
              <a:r>
                <a:rPr b="0" i="0" lang="en-US" sz="1700" u="none" cap="none" strike="noStrike">
                  <a:solidFill>
                    <a:schemeClr val="lt1"/>
                  </a:solidFill>
                  <a:latin typeface="Corbel"/>
                  <a:ea typeface="Corbel"/>
                  <a:cs typeface="Corbel"/>
                  <a:sym typeface="Corbel"/>
                </a:rPr>
                <a:t>Sharing news and thoughts</a:t>
              </a:r>
              <a:endParaRPr b="0" i="0" sz="1700" u="none" cap="none" strike="noStrike">
                <a:solidFill>
                  <a:schemeClr val="lt1"/>
                </a:solidFill>
                <a:latin typeface="Corbel"/>
                <a:ea typeface="Corbel"/>
                <a:cs typeface="Corbel"/>
                <a:sym typeface="Corbel"/>
              </a:endParaRPr>
            </a:p>
            <a:p>
              <a:pPr indent="-336550" lvl="0" marL="457200" marR="0" rtl="0" algn="l">
                <a:lnSpc>
                  <a:spcPct val="115000"/>
                </a:lnSpc>
                <a:spcBef>
                  <a:spcPts val="0"/>
                </a:spcBef>
                <a:spcAft>
                  <a:spcPts val="0"/>
                </a:spcAft>
                <a:buClr>
                  <a:schemeClr val="lt1"/>
                </a:buClr>
                <a:buSzPts val="1700"/>
                <a:buFont typeface="Corbel"/>
                <a:buChar char="●"/>
              </a:pPr>
              <a:r>
                <a:rPr b="0" i="0" lang="en-US" sz="1700" u="none" cap="none" strike="noStrike">
                  <a:solidFill>
                    <a:schemeClr val="lt1"/>
                  </a:solidFill>
                  <a:latin typeface="Corbel"/>
                  <a:ea typeface="Corbel"/>
                  <a:cs typeface="Corbel"/>
                  <a:sym typeface="Corbel"/>
                </a:rPr>
                <a:t>Introduction to the Unit</a:t>
              </a:r>
              <a:endParaRPr b="0" i="0" sz="1700" u="none" cap="none" strike="noStrike">
                <a:solidFill>
                  <a:schemeClr val="lt1"/>
                </a:solidFill>
                <a:latin typeface="Corbel"/>
                <a:ea typeface="Corbel"/>
                <a:cs typeface="Corbel"/>
                <a:sym typeface="Corbel"/>
              </a:endParaRPr>
            </a:p>
            <a:p>
              <a:pPr indent="-336550" lvl="0" marL="457200" marR="0" rtl="0" algn="l">
                <a:lnSpc>
                  <a:spcPct val="115000"/>
                </a:lnSpc>
                <a:spcBef>
                  <a:spcPts val="0"/>
                </a:spcBef>
                <a:spcAft>
                  <a:spcPts val="0"/>
                </a:spcAft>
                <a:buClr>
                  <a:schemeClr val="lt1"/>
                </a:buClr>
                <a:buSzPts val="1700"/>
                <a:buFont typeface="Corbel"/>
                <a:buChar char="●"/>
              </a:pPr>
              <a:r>
                <a:rPr b="0" i="0" lang="en-US" sz="1700" u="none" cap="none" strike="noStrike">
                  <a:solidFill>
                    <a:schemeClr val="lt1"/>
                  </a:solidFill>
                  <a:latin typeface="Corbel"/>
                  <a:ea typeface="Corbel"/>
                  <a:cs typeface="Corbel"/>
                  <a:sym typeface="Corbel"/>
                </a:rPr>
                <a:t>Group activities, new songs and rhymes</a:t>
              </a:r>
              <a:endParaRPr b="0" i="0" sz="1700" u="none" cap="none" strike="noStrike">
                <a:solidFill>
                  <a:schemeClr val="lt1"/>
                </a:solidFill>
                <a:latin typeface="Corbel"/>
                <a:ea typeface="Corbel"/>
                <a:cs typeface="Corbel"/>
                <a:sym typeface="Corbel"/>
              </a:endParaRPr>
            </a:p>
          </p:txBody>
        </p:sp>
      </p:grpSp>
      <p:cxnSp>
        <p:nvCxnSpPr>
          <p:cNvPr id="293" name="Google Shape;293;g3010b37b9af_0_388"/>
          <p:cNvCxnSpPr/>
          <p:nvPr/>
        </p:nvCxnSpPr>
        <p:spPr>
          <a:xfrm>
            <a:off x="3545625" y="1446250"/>
            <a:ext cx="12600" cy="4542300"/>
          </a:xfrm>
          <a:prstGeom prst="straightConnector1">
            <a:avLst/>
          </a:prstGeom>
          <a:noFill/>
          <a:ln cap="flat" cmpd="sng" w="38100">
            <a:solidFill>
              <a:schemeClr val="accent1"/>
            </a:solidFill>
            <a:prstDash val="solid"/>
            <a:round/>
            <a:headEnd len="sm" w="sm" type="none"/>
            <a:tailEnd len="sm" w="sm" type="none"/>
          </a:ln>
        </p:spPr>
      </p:cxnSp>
      <p:cxnSp>
        <p:nvCxnSpPr>
          <p:cNvPr id="294" name="Google Shape;294;g3010b37b9af_0_388"/>
          <p:cNvCxnSpPr/>
          <p:nvPr/>
        </p:nvCxnSpPr>
        <p:spPr>
          <a:xfrm flipH="1" rot="10800000">
            <a:off x="211650" y="886425"/>
            <a:ext cx="11655600" cy="18600"/>
          </a:xfrm>
          <a:prstGeom prst="straightConnector1">
            <a:avLst/>
          </a:prstGeom>
          <a:noFill/>
          <a:ln cap="flat" cmpd="sng" w="38100">
            <a:solidFill>
              <a:schemeClr val="accent3"/>
            </a:solidFill>
            <a:prstDash val="solid"/>
            <a:round/>
            <a:headEnd len="sm" w="sm" type="none"/>
            <a:tailEnd len="sm" w="sm" type="non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32ccc6d7b2a_0_158"/>
          <p:cNvSpPr/>
          <p:nvPr/>
        </p:nvSpPr>
        <p:spPr>
          <a:xfrm>
            <a:off x="72100" y="5708650"/>
            <a:ext cx="10191600" cy="7890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300" name="Google Shape;300;g32ccc6d7b2a_0_158"/>
          <p:cNvSpPr txBox="1"/>
          <p:nvPr>
            <p:ph type="title"/>
          </p:nvPr>
        </p:nvSpPr>
        <p:spPr>
          <a:xfrm>
            <a:off x="388349" y="247068"/>
            <a:ext cx="11415300" cy="57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The Importance of Punctuality in Preschool</a:t>
            </a:r>
            <a:endParaRPr>
              <a:latin typeface="Comfortaa"/>
              <a:ea typeface="Comfortaa"/>
              <a:cs typeface="Comfortaa"/>
              <a:sym typeface="Comfortaa"/>
            </a:endParaRPr>
          </a:p>
        </p:txBody>
      </p:sp>
      <p:sp>
        <p:nvSpPr>
          <p:cNvPr id="301" name="Google Shape;301;g32ccc6d7b2a_0_158"/>
          <p:cNvSpPr txBox="1"/>
          <p:nvPr>
            <p:ph idx="4294967295" type="subTitle"/>
          </p:nvPr>
        </p:nvSpPr>
        <p:spPr>
          <a:xfrm>
            <a:off x="3851000" y="820675"/>
            <a:ext cx="7710600" cy="39591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15000"/>
              </a:lnSpc>
              <a:spcBef>
                <a:spcPts val="1200"/>
              </a:spcBef>
              <a:spcAft>
                <a:spcPts val="0"/>
              </a:spcAft>
              <a:buClr>
                <a:srgbClr val="002060"/>
              </a:buClr>
              <a:buSzPts val="1500"/>
              <a:buFont typeface="Corbel"/>
              <a:buChar char="●"/>
            </a:pPr>
            <a:r>
              <a:rPr b="1" i="0" lang="en-US" sz="1500" u="none" cap="none" strike="noStrike">
                <a:solidFill>
                  <a:srgbClr val="002060"/>
                </a:solidFill>
                <a:latin typeface="Corbel"/>
                <a:ea typeface="Corbel"/>
                <a:cs typeface="Corbel"/>
                <a:sym typeface="Corbel"/>
              </a:rPr>
              <a:t>Establishes Routine and Consistency</a:t>
            </a:r>
            <a:endParaRPr b="1" i="0" sz="1500" u="none" cap="none" strike="noStrike">
              <a:solidFill>
                <a:srgbClr val="002060"/>
              </a:solidFill>
              <a:latin typeface="Corbel"/>
              <a:ea typeface="Corbel"/>
              <a:cs typeface="Corbel"/>
              <a:sym typeface="Corbel"/>
            </a:endParaRPr>
          </a:p>
          <a:p>
            <a:pPr indent="-323850" lvl="1" marL="9144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Arriving on time helps children understand the value of routines.</a:t>
            </a:r>
            <a:endParaRPr b="0" i="0" sz="1500" u="none" cap="none" strike="noStrike">
              <a:solidFill>
                <a:srgbClr val="002060"/>
              </a:solidFill>
              <a:latin typeface="Corbel"/>
              <a:ea typeface="Corbel"/>
              <a:cs typeface="Corbel"/>
              <a:sym typeface="Corbel"/>
            </a:endParaRPr>
          </a:p>
          <a:p>
            <a:pPr indent="-323850" lvl="1" marL="9144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This creates a sense of security, making them feel more confident and comfortable in their environment.</a:t>
            </a:r>
            <a:endParaRPr b="0" i="0" sz="1500" u="none" cap="none" strike="noStrike">
              <a:solidFill>
                <a:srgbClr val="002060"/>
              </a:solidFill>
              <a:latin typeface="Corbel"/>
              <a:ea typeface="Corbel"/>
              <a:cs typeface="Corbel"/>
              <a:sym typeface="Corbel"/>
            </a:endParaRPr>
          </a:p>
          <a:p>
            <a:pPr indent="-323850" lvl="0" marL="457200" marR="0" rtl="0" algn="l">
              <a:lnSpc>
                <a:spcPct val="115000"/>
              </a:lnSpc>
              <a:spcBef>
                <a:spcPts val="0"/>
              </a:spcBef>
              <a:spcAft>
                <a:spcPts val="0"/>
              </a:spcAft>
              <a:buClr>
                <a:srgbClr val="002060"/>
              </a:buClr>
              <a:buSzPts val="1500"/>
              <a:buFont typeface="Corbel"/>
              <a:buChar char="●"/>
            </a:pPr>
            <a:r>
              <a:rPr b="1" i="0" lang="en-US" sz="1500" u="none" cap="none" strike="noStrike">
                <a:solidFill>
                  <a:srgbClr val="002060"/>
                </a:solidFill>
                <a:latin typeface="Corbel"/>
                <a:ea typeface="Corbel"/>
                <a:cs typeface="Corbel"/>
                <a:sym typeface="Corbel"/>
              </a:rPr>
              <a:t>Supports Learning and Participation</a:t>
            </a:r>
            <a:endParaRPr b="1" i="0" sz="1500" u="none" cap="none" strike="noStrike">
              <a:solidFill>
                <a:srgbClr val="002060"/>
              </a:solidFill>
              <a:latin typeface="Corbel"/>
              <a:ea typeface="Corbel"/>
              <a:cs typeface="Corbel"/>
              <a:sym typeface="Corbel"/>
            </a:endParaRPr>
          </a:p>
          <a:p>
            <a:pPr indent="-323850" lvl="1" marL="9144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Key activities like morning circle time happen at the start of the day.</a:t>
            </a:r>
            <a:endParaRPr b="0" i="0" sz="1500" u="none" cap="none" strike="noStrike">
              <a:solidFill>
                <a:srgbClr val="002060"/>
              </a:solidFill>
              <a:latin typeface="Corbel"/>
              <a:ea typeface="Corbel"/>
              <a:cs typeface="Corbel"/>
              <a:sym typeface="Corbel"/>
            </a:endParaRPr>
          </a:p>
          <a:p>
            <a:pPr indent="-323850" lvl="1" marL="9144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Punctuality ensures children can fully engage in these activities, promoting social, emotional, and cognitive development.</a:t>
            </a:r>
            <a:endParaRPr b="0" i="0" sz="1500" u="none" cap="none" strike="noStrike">
              <a:solidFill>
                <a:srgbClr val="002060"/>
              </a:solidFill>
              <a:latin typeface="Corbel"/>
              <a:ea typeface="Corbel"/>
              <a:cs typeface="Corbel"/>
              <a:sym typeface="Corbel"/>
            </a:endParaRPr>
          </a:p>
          <a:p>
            <a:pPr indent="-323850" lvl="0" marL="457200" marR="0" rtl="0" algn="l">
              <a:lnSpc>
                <a:spcPct val="115000"/>
              </a:lnSpc>
              <a:spcBef>
                <a:spcPts val="0"/>
              </a:spcBef>
              <a:spcAft>
                <a:spcPts val="0"/>
              </a:spcAft>
              <a:buClr>
                <a:srgbClr val="002060"/>
              </a:buClr>
              <a:buSzPts val="1500"/>
              <a:buFont typeface="Corbel"/>
              <a:buChar char="●"/>
            </a:pPr>
            <a:r>
              <a:rPr b="1" i="0" lang="en-US" sz="1500" u="none" cap="none" strike="noStrike">
                <a:solidFill>
                  <a:srgbClr val="002060"/>
                </a:solidFill>
                <a:latin typeface="Corbel"/>
                <a:ea typeface="Corbel"/>
                <a:cs typeface="Corbel"/>
                <a:sym typeface="Corbel"/>
              </a:rPr>
              <a:t>Promotes Responsibility and Discipline</a:t>
            </a:r>
            <a:endParaRPr b="1" i="0" sz="1500" u="none" cap="none" strike="noStrike">
              <a:solidFill>
                <a:srgbClr val="002060"/>
              </a:solidFill>
              <a:latin typeface="Corbel"/>
              <a:ea typeface="Corbel"/>
              <a:cs typeface="Corbel"/>
              <a:sym typeface="Corbel"/>
            </a:endParaRPr>
          </a:p>
          <a:p>
            <a:pPr indent="-323850" lvl="1" marL="9144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Being on time fosters responsibility and self-discipline.</a:t>
            </a:r>
            <a:endParaRPr b="0" i="0" sz="1500" u="none" cap="none" strike="noStrike">
              <a:solidFill>
                <a:srgbClr val="002060"/>
              </a:solidFill>
              <a:latin typeface="Corbel"/>
              <a:ea typeface="Corbel"/>
              <a:cs typeface="Corbel"/>
              <a:sym typeface="Corbel"/>
            </a:endParaRPr>
          </a:p>
          <a:p>
            <a:pPr indent="-323850" lvl="1" marL="9144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Children learn the importance of valuing time, schedules, and commitments.</a:t>
            </a:r>
            <a:endParaRPr b="0" i="0" sz="1500" u="none" cap="none" strike="noStrike">
              <a:solidFill>
                <a:srgbClr val="002060"/>
              </a:solidFill>
              <a:latin typeface="Corbel"/>
              <a:ea typeface="Corbel"/>
              <a:cs typeface="Corbel"/>
              <a:sym typeface="Corbel"/>
            </a:endParaRPr>
          </a:p>
          <a:p>
            <a:pPr indent="-323850" lvl="0" marL="457200" marR="0" rtl="0" algn="l">
              <a:lnSpc>
                <a:spcPct val="115000"/>
              </a:lnSpc>
              <a:spcBef>
                <a:spcPts val="0"/>
              </a:spcBef>
              <a:spcAft>
                <a:spcPts val="0"/>
              </a:spcAft>
              <a:buClr>
                <a:srgbClr val="002060"/>
              </a:buClr>
              <a:buSzPts val="1500"/>
              <a:buFont typeface="Corbel"/>
              <a:buChar char="●"/>
            </a:pPr>
            <a:r>
              <a:rPr b="1" i="0" lang="en-US" sz="1500" u="none" cap="none" strike="noStrike">
                <a:solidFill>
                  <a:srgbClr val="002060"/>
                </a:solidFill>
                <a:latin typeface="Corbel"/>
                <a:ea typeface="Corbel"/>
                <a:cs typeface="Corbel"/>
                <a:sym typeface="Corbel"/>
              </a:rPr>
              <a:t>Minimises Classroom Disruption</a:t>
            </a:r>
            <a:endParaRPr b="1" i="0" sz="1500" u="none" cap="none" strike="noStrike">
              <a:solidFill>
                <a:srgbClr val="002060"/>
              </a:solidFill>
              <a:latin typeface="Corbel"/>
              <a:ea typeface="Corbel"/>
              <a:cs typeface="Corbel"/>
              <a:sym typeface="Corbel"/>
            </a:endParaRPr>
          </a:p>
          <a:p>
            <a:pPr indent="-323850" lvl="1" marL="9144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Late arrivals can interrupt the learning experience for others.</a:t>
            </a:r>
            <a:endParaRPr b="0" i="0" sz="1500" u="none" cap="none" strike="noStrike">
              <a:solidFill>
                <a:srgbClr val="002060"/>
              </a:solidFill>
              <a:latin typeface="Corbel"/>
              <a:ea typeface="Corbel"/>
              <a:cs typeface="Corbel"/>
              <a:sym typeface="Corbel"/>
            </a:endParaRPr>
          </a:p>
          <a:p>
            <a:pPr indent="-323850" lvl="1" marL="9144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Punctuality helps maintain a smooth, focused classroom environment.</a:t>
            </a:r>
            <a:endParaRPr b="0" i="0" sz="1500" u="none" cap="none" strike="noStrike">
              <a:solidFill>
                <a:srgbClr val="002060"/>
              </a:solidFill>
              <a:latin typeface="Corbel"/>
              <a:ea typeface="Corbel"/>
              <a:cs typeface="Corbel"/>
              <a:sym typeface="Corbel"/>
            </a:endParaRPr>
          </a:p>
          <a:p>
            <a:pPr indent="-323850" lvl="0" marL="457200" marR="0" rtl="0" algn="l">
              <a:lnSpc>
                <a:spcPct val="115000"/>
              </a:lnSpc>
              <a:spcBef>
                <a:spcPts val="0"/>
              </a:spcBef>
              <a:spcAft>
                <a:spcPts val="0"/>
              </a:spcAft>
              <a:buClr>
                <a:srgbClr val="002060"/>
              </a:buClr>
              <a:buSzPts val="1500"/>
              <a:buFont typeface="Corbel"/>
              <a:buChar char="●"/>
            </a:pPr>
            <a:r>
              <a:rPr b="1" i="0" lang="en-US" sz="1500" u="none" cap="none" strike="noStrike">
                <a:solidFill>
                  <a:srgbClr val="002060"/>
                </a:solidFill>
                <a:latin typeface="Corbel"/>
                <a:ea typeface="Corbel"/>
                <a:cs typeface="Corbel"/>
                <a:sym typeface="Corbel"/>
              </a:rPr>
              <a:t>Enhances Social Connections</a:t>
            </a:r>
            <a:endParaRPr b="1" i="0" sz="1500" u="none" cap="none" strike="noStrike">
              <a:solidFill>
                <a:srgbClr val="002060"/>
              </a:solidFill>
              <a:latin typeface="Corbel"/>
              <a:ea typeface="Corbel"/>
              <a:cs typeface="Corbel"/>
              <a:sym typeface="Corbel"/>
            </a:endParaRPr>
          </a:p>
          <a:p>
            <a:pPr indent="-323850" lvl="1" marL="9144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Being on time allows children to start the day with their peers, helping them build friendships and feel included.</a:t>
            </a:r>
            <a:endParaRPr b="0" i="0" sz="1500" u="none" cap="none" strike="noStrike">
              <a:solidFill>
                <a:srgbClr val="002060"/>
              </a:solidFill>
              <a:latin typeface="Corbel"/>
              <a:ea typeface="Corbel"/>
              <a:cs typeface="Corbel"/>
              <a:sym typeface="Corbel"/>
            </a:endParaRPr>
          </a:p>
          <a:p>
            <a:pPr indent="-323850" lvl="1" marL="9144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This promotes social development and a sense of belonging.</a:t>
            </a:r>
            <a:endParaRPr b="0" i="0" sz="1500" u="none" cap="none" strike="noStrike">
              <a:solidFill>
                <a:srgbClr val="002060"/>
              </a:solidFill>
              <a:latin typeface="Corbel"/>
              <a:ea typeface="Corbel"/>
              <a:cs typeface="Corbel"/>
              <a:sym typeface="Corbel"/>
            </a:endParaRPr>
          </a:p>
          <a:p>
            <a:pPr indent="0" lvl="0" marL="0" marR="0" rtl="0" algn="l">
              <a:lnSpc>
                <a:spcPct val="115000"/>
              </a:lnSpc>
              <a:spcBef>
                <a:spcPts val="1200"/>
              </a:spcBef>
              <a:spcAft>
                <a:spcPts val="0"/>
              </a:spcAft>
              <a:buClr>
                <a:srgbClr val="981A49"/>
              </a:buClr>
              <a:buSzPts val="1800"/>
              <a:buFont typeface="Corbel"/>
              <a:buNone/>
            </a:pPr>
            <a:r>
              <a:t/>
            </a:r>
            <a:endParaRPr b="0" i="0" sz="1500" u="none" cap="none" strike="noStrike">
              <a:solidFill>
                <a:srgbClr val="002060"/>
              </a:solidFill>
              <a:latin typeface="Corbel"/>
              <a:ea typeface="Corbel"/>
              <a:cs typeface="Corbel"/>
              <a:sym typeface="Corbel"/>
            </a:endParaRPr>
          </a:p>
          <a:p>
            <a:pPr indent="0" lvl="0" marL="0" marR="0" rtl="0" algn="l">
              <a:lnSpc>
                <a:spcPct val="115000"/>
              </a:lnSpc>
              <a:spcBef>
                <a:spcPts val="1600"/>
              </a:spcBef>
              <a:spcAft>
                <a:spcPts val="0"/>
              </a:spcAft>
              <a:buClr>
                <a:srgbClr val="981A49"/>
              </a:buClr>
              <a:buSzPts val="1800"/>
              <a:buFont typeface="Corbel"/>
              <a:buNone/>
            </a:pPr>
            <a:r>
              <a:t/>
            </a:r>
            <a:endParaRPr b="0" i="0" sz="1700" u="none" cap="none" strike="noStrike">
              <a:solidFill>
                <a:srgbClr val="002060"/>
              </a:solidFill>
              <a:latin typeface="Corbel"/>
              <a:ea typeface="Corbel"/>
              <a:cs typeface="Corbel"/>
              <a:sym typeface="Corbel"/>
            </a:endParaRPr>
          </a:p>
          <a:p>
            <a:pPr indent="0" lvl="0" marL="0" marR="0" rtl="0" algn="l">
              <a:lnSpc>
                <a:spcPct val="115000"/>
              </a:lnSpc>
              <a:spcBef>
                <a:spcPts val="1600"/>
              </a:spcBef>
              <a:spcAft>
                <a:spcPts val="0"/>
              </a:spcAft>
              <a:buClr>
                <a:srgbClr val="981A49"/>
              </a:buClr>
              <a:buSzPts val="1800"/>
              <a:buFont typeface="Corbel"/>
              <a:buNone/>
            </a:pPr>
            <a:r>
              <a:t/>
            </a:r>
            <a:endParaRPr b="1" i="0" sz="2300" u="none" cap="none" strike="noStrike">
              <a:solidFill>
                <a:srgbClr val="002060"/>
              </a:solidFill>
              <a:latin typeface="Corbel"/>
              <a:ea typeface="Corbel"/>
              <a:cs typeface="Corbel"/>
              <a:sym typeface="Corbel"/>
            </a:endParaRPr>
          </a:p>
          <a:p>
            <a:pPr indent="0" lvl="0" marL="0" marR="0" rtl="0" algn="l">
              <a:lnSpc>
                <a:spcPct val="115000"/>
              </a:lnSpc>
              <a:spcBef>
                <a:spcPts val="0"/>
              </a:spcBef>
              <a:spcAft>
                <a:spcPts val="0"/>
              </a:spcAft>
              <a:buClr>
                <a:srgbClr val="981A49"/>
              </a:buClr>
              <a:buSzPts val="1800"/>
              <a:buFont typeface="Corbel"/>
              <a:buNone/>
            </a:pPr>
            <a:r>
              <a:t/>
            </a:r>
            <a:endParaRPr b="1" i="0" sz="2300" u="none" cap="none" strike="noStrike">
              <a:solidFill>
                <a:srgbClr val="002060"/>
              </a:solidFill>
              <a:latin typeface="Corbel"/>
              <a:ea typeface="Corbel"/>
              <a:cs typeface="Corbel"/>
              <a:sym typeface="Corbel"/>
            </a:endParaRPr>
          </a:p>
          <a:p>
            <a:pPr indent="0" lvl="0" marL="0" marR="0" rtl="0" algn="l">
              <a:lnSpc>
                <a:spcPct val="115000"/>
              </a:lnSpc>
              <a:spcBef>
                <a:spcPts val="0"/>
              </a:spcBef>
              <a:spcAft>
                <a:spcPts val="0"/>
              </a:spcAft>
              <a:buClr>
                <a:srgbClr val="981A49"/>
              </a:buClr>
              <a:buSzPts val="1800"/>
              <a:buFont typeface="Corbel"/>
              <a:buNone/>
            </a:pPr>
            <a:r>
              <a:t/>
            </a:r>
            <a:endParaRPr b="1" i="0" sz="2300" u="none" cap="none" strike="noStrike">
              <a:solidFill>
                <a:srgbClr val="002060"/>
              </a:solidFill>
              <a:latin typeface="Corbel"/>
              <a:ea typeface="Corbel"/>
              <a:cs typeface="Corbel"/>
              <a:sym typeface="Corbel"/>
            </a:endParaRPr>
          </a:p>
        </p:txBody>
      </p:sp>
      <p:sp>
        <p:nvSpPr>
          <p:cNvPr id="302" name="Google Shape;302;g32ccc6d7b2a_0_158"/>
          <p:cNvSpPr txBox="1"/>
          <p:nvPr/>
        </p:nvSpPr>
        <p:spPr>
          <a:xfrm>
            <a:off x="114225" y="5619675"/>
            <a:ext cx="10060500" cy="908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700"/>
              <a:buFont typeface="Arial"/>
              <a:buNone/>
            </a:pPr>
            <a:r>
              <a:rPr b="1" i="0" lang="en-US" sz="1700" u="sng" cap="none" strike="noStrike">
                <a:solidFill>
                  <a:schemeClr val="lt1"/>
                </a:solidFill>
                <a:latin typeface="Corbel"/>
                <a:ea typeface="Corbel"/>
                <a:cs typeface="Corbel"/>
                <a:sym typeface="Corbel"/>
                <a:extLst>
                  <a:ext uri="http://customooxmlschemas.google.com/">
                    <go:slidesCustomData xmlns:go="http://customooxmlschemas.google.com/" textRoundtripDataId="75"/>
                  </a:ext>
                </a:extLst>
              </a:rPr>
              <a:t>Late Drop-off and Collections</a:t>
            </a:r>
            <a:endParaRPr b="1" i="0" sz="1700" u="sng" cap="none" strike="noStrike">
              <a:solidFill>
                <a:schemeClr val="lt1"/>
              </a:solidFill>
              <a:latin typeface="Corbel"/>
              <a:ea typeface="Corbel"/>
              <a:cs typeface="Corbel"/>
              <a:sym typeface="Corbel"/>
              <a:extLst>
                <a:ext uri="http://customooxmlschemas.google.com/">
                  <go:slidesCustomData xmlns:go="http://customooxmlschemas.google.com/" textRoundtripDataId="76"/>
                </a:ext>
              </a:extLst>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Corbel"/>
                <a:ea typeface="Corbel"/>
                <a:cs typeface="Corbel"/>
                <a:sym typeface="Corbel"/>
                <a:extLst>
                  <a:ext uri="http://customooxmlschemas.google.com/">
                    <go:slidesCustomData xmlns:go="http://customooxmlschemas.google.com/" textRoundtripDataId="77"/>
                  </a:ext>
                </a:extLst>
              </a:rPr>
              <a:t>All late drop-offs and collections will require signing a roster. If this occurs three times, the principal or CEO will contact you to arrange a counselling session. It could also result in termination of contract (disenrollment)</a:t>
            </a:r>
            <a:endParaRPr b="0" i="0" sz="1400" u="none" cap="none" strike="noStrike">
              <a:solidFill>
                <a:schemeClr val="lt1"/>
              </a:solidFill>
              <a:latin typeface="Arial"/>
              <a:ea typeface="Arial"/>
              <a:cs typeface="Arial"/>
              <a:sym typeface="Arial"/>
            </a:endParaRPr>
          </a:p>
        </p:txBody>
      </p:sp>
      <p:pic>
        <p:nvPicPr>
          <p:cNvPr id="303" name="Google Shape;303;g32ccc6d7b2a_0_158"/>
          <p:cNvPicPr preferRelativeResize="0"/>
          <p:nvPr/>
        </p:nvPicPr>
        <p:blipFill rotWithShape="1">
          <a:blip r:embed="rId3">
            <a:alphaModFix/>
          </a:blip>
          <a:srcRect b="0" l="0" r="0" t="0"/>
          <a:stretch/>
        </p:blipFill>
        <p:spPr>
          <a:xfrm>
            <a:off x="681000" y="1165300"/>
            <a:ext cx="2798475" cy="4198723"/>
          </a:xfrm>
          <a:prstGeom prst="rect">
            <a:avLst/>
          </a:prstGeom>
          <a:noFill/>
          <a:ln cap="flat" cmpd="sng" w="76200">
            <a:solidFill>
              <a:schemeClr val="dk2"/>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66"/>
          <p:cNvSpPr txBox="1"/>
          <p:nvPr>
            <p:ph type="title"/>
          </p:nvPr>
        </p:nvSpPr>
        <p:spPr>
          <a:xfrm>
            <a:off x="313999" y="225668"/>
            <a:ext cx="11415357" cy="57370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latin typeface="Comfortaa"/>
                <a:ea typeface="Comfortaa"/>
                <a:cs typeface="Comfortaa"/>
                <a:sym typeface="Comfortaa"/>
              </a:rPr>
              <a:t>Nap Times and </a:t>
            </a:r>
            <a:r>
              <a:rPr lang="en-US"/>
              <a:t>Routine as a whole</a:t>
            </a:r>
            <a:endParaRPr>
              <a:latin typeface="Comfortaa"/>
              <a:ea typeface="Comfortaa"/>
              <a:cs typeface="Comfortaa"/>
              <a:sym typeface="Comfortaa"/>
            </a:endParaRPr>
          </a:p>
        </p:txBody>
      </p:sp>
      <p:sp>
        <p:nvSpPr>
          <p:cNvPr id="309" name="Google Shape;309;p66"/>
          <p:cNvSpPr txBox="1"/>
          <p:nvPr/>
        </p:nvSpPr>
        <p:spPr>
          <a:xfrm>
            <a:off x="251350" y="859650"/>
            <a:ext cx="10737600" cy="5522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rgbClr val="002060"/>
                </a:solidFill>
                <a:latin typeface="Corbel"/>
                <a:ea typeface="Corbel"/>
                <a:cs typeface="Corbel"/>
                <a:sym typeface="Corbel"/>
              </a:rPr>
              <a:t>Napping is a necessary part of the preschool day, and we work hard to ensure sleep routines are kept consistent.</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rgbClr val="002060"/>
                </a:solidFill>
                <a:latin typeface="Corbel"/>
                <a:ea typeface="Corbel"/>
                <a:cs typeface="Corbel"/>
                <a:sym typeface="Corbel"/>
              </a:rPr>
              <a:t>For children under 12-months, Earlybird supplies cots with slotted panels to ensure no visual impediments to baby monitoring. Custom-fit, covered mattresses are also provided. Any external bedding or sleep toys provided by families will be vetted by teachers to ensure it does not pose a SIDS risk.</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rgbClr val="002060"/>
                </a:solidFill>
                <a:latin typeface="Corbel"/>
                <a:ea typeface="Corbel"/>
                <a:cs typeface="Corbel"/>
                <a:sym typeface="Corbel"/>
              </a:rPr>
              <a:t>Age-determined day naps are dictated by a baby’s ultradian rhythms, which are experienced roughly every few hours. Once night feeds are no longer required (around 6 months of age), a baby’s natural rhythm is typically to sleep for about 10-12 hours at night in addition to regular day naps. Babies are more sensitive to sensory input because they have an immature nervous system. Strategies to soothe babies and help them get to sleep include rocking, walking in a pram, making soft white noise, and swaddling. Establishing a daytime sleep routine is key; between 6 and 9 months, most babies are having two to three short naps.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a:p>
            <a:pPr indent="-342900" lvl="3" marL="342900" marR="0" rtl="0" algn="l">
              <a:lnSpc>
                <a:spcPct val="100000"/>
              </a:lnSpc>
              <a:spcBef>
                <a:spcPts val="0"/>
              </a:spcBef>
              <a:spcAft>
                <a:spcPts val="0"/>
              </a:spcAft>
              <a:buClr>
                <a:srgbClr val="000000"/>
              </a:buClr>
              <a:buSzPts val="1300"/>
              <a:buFont typeface="Corbel"/>
              <a:buChar char="•"/>
            </a:pPr>
            <a:r>
              <a:rPr b="1" i="0" lang="en-US" sz="1600" u="none" cap="none" strike="noStrike">
                <a:solidFill>
                  <a:srgbClr val="002060"/>
                </a:solidFill>
                <a:latin typeface="Corbel"/>
                <a:ea typeface="Corbel"/>
                <a:cs typeface="Corbel"/>
                <a:sym typeface="Corbel"/>
              </a:rPr>
              <a:t>NAP TIMES for Blue Group: 09:00 – 09:45 (optional) ; 12:00 – 14:00 ; 15:15 – 16:00 (optional)</a:t>
            </a:r>
            <a:endParaRPr b="1" i="0" sz="1600" u="none" cap="none" strike="noStrike">
              <a:solidFill>
                <a:srgbClr val="002060"/>
              </a:solidFill>
              <a:latin typeface="Corbel"/>
              <a:ea typeface="Corbel"/>
              <a:cs typeface="Corbel"/>
              <a:sym typeface="Corbel"/>
            </a:endParaRPr>
          </a:p>
          <a:p>
            <a:pPr indent="-342900" lvl="3" marL="342900" marR="0" rtl="0" algn="l">
              <a:lnSpc>
                <a:spcPct val="100000"/>
              </a:lnSpc>
              <a:spcBef>
                <a:spcPts val="0"/>
              </a:spcBef>
              <a:spcAft>
                <a:spcPts val="0"/>
              </a:spcAft>
              <a:buClr>
                <a:srgbClr val="000000"/>
              </a:buClr>
              <a:buSzPts val="1300"/>
              <a:buFont typeface="Corbel"/>
              <a:buChar char="•"/>
            </a:pPr>
            <a:r>
              <a:rPr b="1" i="0" lang="en-US" sz="1600" u="none" cap="none" strike="noStrike">
                <a:solidFill>
                  <a:srgbClr val="002060"/>
                </a:solidFill>
                <a:latin typeface="Corbel"/>
                <a:ea typeface="Corbel"/>
                <a:cs typeface="Corbel"/>
                <a:sym typeface="Corbel"/>
              </a:rPr>
              <a:t>NAP TIME for Green Group: 12:00 – 14:00</a:t>
            </a:r>
            <a:endParaRPr b="0" i="0" sz="1600" u="none" cap="none" strike="noStrike">
              <a:solidFill>
                <a:srgbClr val="002060"/>
              </a:solidFill>
              <a:latin typeface="Corbel"/>
              <a:ea typeface="Corbel"/>
              <a:cs typeface="Corbel"/>
              <a:sym typeface="Corbel"/>
            </a:endParaRPr>
          </a:p>
          <a:p>
            <a:pPr indent="-342900" lvl="3" marL="342900" marR="0" rtl="0" algn="l">
              <a:lnSpc>
                <a:spcPct val="100000"/>
              </a:lnSpc>
              <a:spcBef>
                <a:spcPts val="0"/>
              </a:spcBef>
              <a:spcAft>
                <a:spcPts val="0"/>
              </a:spcAft>
              <a:buClr>
                <a:srgbClr val="000000"/>
              </a:buClr>
              <a:buSzPts val="1300"/>
              <a:buFont typeface="Corbel"/>
              <a:buChar char="•"/>
            </a:pPr>
            <a:r>
              <a:rPr b="1" i="0" lang="en-US" sz="1600" u="none" cap="none" strike="noStrike">
                <a:solidFill>
                  <a:srgbClr val="002060"/>
                </a:solidFill>
                <a:latin typeface="Corbel"/>
                <a:ea typeface="Corbel"/>
                <a:cs typeface="Corbel"/>
                <a:sym typeface="Corbel"/>
              </a:rPr>
              <a:t>NAP TIME for Yellow Group: 12:00 – 14:00</a:t>
            </a:r>
            <a:endParaRPr b="0" i="0" sz="1600" u="none" cap="none" strike="noStrike">
              <a:solidFill>
                <a:srgbClr val="000000"/>
              </a:solidFill>
              <a:latin typeface="Arial"/>
              <a:ea typeface="Arial"/>
              <a:cs typeface="Arial"/>
              <a:sym typeface="Arial"/>
            </a:endParaRPr>
          </a:p>
          <a:p>
            <a:pPr indent="-342900" lvl="3" marL="342900" marR="0" rtl="0" algn="l">
              <a:lnSpc>
                <a:spcPct val="100000"/>
              </a:lnSpc>
              <a:spcBef>
                <a:spcPts val="0"/>
              </a:spcBef>
              <a:spcAft>
                <a:spcPts val="0"/>
              </a:spcAft>
              <a:buClr>
                <a:srgbClr val="000000"/>
              </a:buClr>
              <a:buSzPts val="1300"/>
              <a:buFont typeface="Corbel"/>
              <a:buChar char="•"/>
            </a:pPr>
            <a:r>
              <a:rPr b="1" i="0" lang="en-US" sz="1600" u="none" cap="none" strike="noStrike">
                <a:solidFill>
                  <a:srgbClr val="002060"/>
                </a:solidFill>
                <a:latin typeface="Corbel"/>
                <a:ea typeface="Corbel"/>
                <a:cs typeface="Corbel"/>
                <a:sym typeface="Corbel"/>
              </a:rPr>
              <a:t>NAP TIME for Red Group: 12:00 – 14:00</a:t>
            </a:r>
            <a:endParaRPr b="0" i="0" sz="1600" u="none" cap="none" strike="noStrike">
              <a:solidFill>
                <a:srgbClr val="000000"/>
              </a:solidFill>
              <a:latin typeface="Arial"/>
              <a:ea typeface="Arial"/>
              <a:cs typeface="Arial"/>
              <a:sym typeface="Arial"/>
            </a:endParaRPr>
          </a:p>
          <a:p>
            <a:pPr indent="-342900" lvl="3" marL="342900" marR="0" rtl="0" algn="l">
              <a:lnSpc>
                <a:spcPct val="100000"/>
              </a:lnSpc>
              <a:spcBef>
                <a:spcPts val="0"/>
              </a:spcBef>
              <a:spcAft>
                <a:spcPts val="0"/>
              </a:spcAft>
              <a:buClr>
                <a:srgbClr val="000000"/>
              </a:buClr>
              <a:buSzPts val="1300"/>
              <a:buFont typeface="Corbel"/>
              <a:buChar char="•"/>
            </a:pPr>
            <a:r>
              <a:rPr b="1" i="0" lang="en-US" sz="1600" u="none" cap="none" strike="noStrike">
                <a:solidFill>
                  <a:srgbClr val="002060"/>
                </a:solidFill>
                <a:latin typeface="Corbel"/>
                <a:ea typeface="Corbel"/>
                <a:cs typeface="Corbel"/>
                <a:sym typeface="Corbel"/>
              </a:rPr>
              <a:t>NAP TIME for Orange Group: 12:30 – 14:00</a:t>
            </a:r>
            <a:endParaRPr b="0" i="0" sz="1600" u="none" cap="none" strike="noStrike">
              <a:solidFill>
                <a:srgbClr val="002060"/>
              </a:solidFill>
              <a:latin typeface="Corbel"/>
              <a:ea typeface="Corbel"/>
              <a:cs typeface="Corbel"/>
              <a:sym typeface="Corbel"/>
            </a:endParaRPr>
          </a:p>
          <a:p>
            <a:pPr indent="0" lvl="0" marL="0" marR="0" rtl="0" algn="l">
              <a:lnSpc>
                <a:spcPct val="100000"/>
              </a:lnSpc>
              <a:spcBef>
                <a:spcPts val="45"/>
              </a:spcBef>
              <a:spcAft>
                <a:spcPts val="0"/>
              </a:spcAft>
              <a:buClr>
                <a:srgbClr val="000000"/>
              </a:buClr>
              <a:buSzPts val="1400"/>
              <a:buFont typeface="Arial"/>
              <a:buNone/>
            </a:pPr>
            <a:r>
              <a:t/>
            </a:r>
            <a:endParaRPr b="0" i="0" sz="1600" u="none" cap="none" strike="noStrike">
              <a:solidFill>
                <a:srgbClr val="002060"/>
              </a:solidFill>
              <a:latin typeface="Corbel"/>
              <a:ea typeface="Corbel"/>
              <a:cs typeface="Corbel"/>
              <a:sym typeface="Corbel"/>
            </a:endParaRPr>
          </a:p>
          <a:p>
            <a:pPr indent="0" lvl="0" marL="0" marR="0" rtl="0" algn="l">
              <a:lnSpc>
                <a:spcPct val="100000"/>
              </a:lnSpc>
              <a:spcBef>
                <a:spcPts val="45"/>
              </a:spcBef>
              <a:spcAft>
                <a:spcPts val="0"/>
              </a:spcAft>
              <a:buClr>
                <a:srgbClr val="000000"/>
              </a:buClr>
              <a:buSzPts val="1400"/>
              <a:buFont typeface="Arial"/>
              <a:buNone/>
            </a:pPr>
            <a:r>
              <a:rPr b="0" i="0" lang="en-US" sz="1600" u="none" cap="none" strike="noStrike">
                <a:solidFill>
                  <a:srgbClr val="002060"/>
                </a:solidFill>
                <a:latin typeface="Corbel"/>
                <a:ea typeface="Corbel"/>
                <a:cs typeface="Corbel"/>
                <a:sym typeface="Corbel"/>
              </a:rPr>
              <a:t>We provide individually labelled bedding for each child (which is issued upon payment of the registration fee) and are very strict about the weekly washing of bedding on-site.</a:t>
            </a:r>
            <a:endParaRPr b="0" i="0" sz="16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2060"/>
              </a:solidFill>
              <a:latin typeface="Corbel"/>
              <a:ea typeface="Corbel"/>
              <a:cs typeface="Corbel"/>
              <a:sym typeface="Corbe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g305c158a2a0_0_71"/>
          <p:cNvSpPr/>
          <p:nvPr/>
        </p:nvSpPr>
        <p:spPr>
          <a:xfrm>
            <a:off x="364900" y="2275900"/>
            <a:ext cx="11095500" cy="3633300"/>
          </a:xfrm>
          <a:prstGeom prst="rect">
            <a:avLst/>
          </a:prstGeom>
          <a:noFill/>
          <a:ln>
            <a:noFill/>
          </a:ln>
        </p:spPr>
        <p:txBody>
          <a:bodyPr anchorCtr="0" anchor="ctr" bIns="0" lIns="331675" spcFirstLastPara="1" rIns="91425" wrap="square" tIns="0">
            <a:noAutofit/>
          </a:bodyPr>
          <a:lstStyle/>
          <a:p>
            <a:pPr indent="-342900" lvl="0" marL="457200" marR="0" rtl="0" algn="l">
              <a:lnSpc>
                <a:spcPct val="150000"/>
              </a:lnSpc>
              <a:spcBef>
                <a:spcPts val="0"/>
              </a:spcBef>
              <a:spcAft>
                <a:spcPts val="0"/>
              </a:spcAft>
              <a:buClr>
                <a:srgbClr val="002060"/>
              </a:buClr>
              <a:buSzPts val="1800"/>
              <a:buFont typeface="Corbel"/>
              <a:buChar char="•"/>
            </a:pPr>
            <a:r>
              <a:rPr b="1" i="0" lang="en-US" sz="1800" u="sng" cap="none" strike="noStrike">
                <a:solidFill>
                  <a:schemeClr val="hlink"/>
                </a:solidFill>
                <a:latin typeface="Corbel"/>
                <a:ea typeface="Corbel"/>
                <a:cs typeface="Corbel"/>
                <a:sym typeface="Corbel"/>
                <a:hlinkClick action="ppaction://hlinksldjump" r:id="rId3"/>
              </a:rPr>
              <a:t>Fees and Enrolment Process</a:t>
            </a:r>
            <a:endParaRPr b="0" i="0" sz="1800" u="none" cap="none" strike="noStrike">
              <a:solidFill>
                <a:srgbClr val="000000"/>
              </a:solidFill>
              <a:highlight>
                <a:schemeClr val="lt1"/>
              </a:highlight>
              <a:latin typeface="Corbel"/>
              <a:ea typeface="Corbel"/>
              <a:cs typeface="Corbel"/>
              <a:sym typeface="Corbel"/>
            </a:endParaRPr>
          </a:p>
          <a:p>
            <a:pPr indent="-342900" lvl="0" marL="457200" marR="0" rtl="0" algn="l">
              <a:lnSpc>
                <a:spcPct val="150000"/>
              </a:lnSpc>
              <a:spcBef>
                <a:spcPts val="0"/>
              </a:spcBef>
              <a:spcAft>
                <a:spcPts val="0"/>
              </a:spcAft>
              <a:buClr>
                <a:srgbClr val="002060"/>
              </a:buClr>
              <a:buSzPts val="1800"/>
              <a:buFont typeface="Corbel"/>
              <a:buChar char="•"/>
            </a:pPr>
            <a:r>
              <a:rPr b="1" i="0" lang="en-US" sz="1800" u="sng" cap="none" strike="noStrike">
                <a:solidFill>
                  <a:schemeClr val="hlink"/>
                </a:solidFill>
                <a:highlight>
                  <a:schemeClr val="lt1"/>
                </a:highlight>
                <a:latin typeface="Corbel"/>
                <a:ea typeface="Corbel"/>
                <a:cs typeface="Corbel"/>
                <a:sym typeface="Corbel"/>
                <a:hlinkClick action="ppaction://hlinksldjump" r:id="rId4"/>
              </a:rPr>
              <a:t>2026 Key Dates</a:t>
            </a:r>
            <a:endParaRPr b="0" i="0" sz="1800" u="none" cap="none" strike="noStrike">
              <a:solidFill>
                <a:srgbClr val="002060"/>
              </a:solidFill>
              <a:latin typeface="Corbel"/>
              <a:ea typeface="Corbel"/>
              <a:cs typeface="Corbel"/>
              <a:sym typeface="Corbel"/>
            </a:endParaRPr>
          </a:p>
          <a:p>
            <a:pPr indent="-342900" lvl="0" marL="457200" marR="0" rtl="0" algn="l">
              <a:lnSpc>
                <a:spcPct val="150000"/>
              </a:lnSpc>
              <a:spcBef>
                <a:spcPts val="0"/>
              </a:spcBef>
              <a:spcAft>
                <a:spcPts val="0"/>
              </a:spcAft>
              <a:buClr>
                <a:srgbClr val="002060"/>
              </a:buClr>
              <a:buSzPts val="1800"/>
              <a:buFont typeface="Corbel"/>
              <a:buChar char="•"/>
            </a:pPr>
            <a:r>
              <a:rPr b="1" i="0" lang="en-US" sz="1800" u="sng" cap="none" strike="noStrike">
                <a:solidFill>
                  <a:schemeClr val="hlink"/>
                </a:solidFill>
                <a:latin typeface="Corbel"/>
                <a:ea typeface="Corbel"/>
                <a:cs typeface="Corbel"/>
                <a:sym typeface="Corbel"/>
                <a:hlinkClick action="ppaction://hlinksldjump" r:id="rId5"/>
              </a:rPr>
              <a:t>Contact Details</a:t>
            </a:r>
            <a:endParaRPr b="0" i="0" sz="1400" u="none" cap="none" strike="noStrike">
              <a:solidFill>
                <a:srgbClr val="000000"/>
              </a:solidFill>
              <a:latin typeface="Arial"/>
              <a:ea typeface="Arial"/>
              <a:cs typeface="Arial"/>
              <a:sym typeface="Arial"/>
            </a:endParaRPr>
          </a:p>
          <a:p>
            <a:pPr indent="-342900" lvl="0" marL="457200" marR="0" rtl="0" algn="l">
              <a:lnSpc>
                <a:spcPct val="150000"/>
              </a:lnSpc>
              <a:spcBef>
                <a:spcPts val="0"/>
              </a:spcBef>
              <a:spcAft>
                <a:spcPts val="0"/>
              </a:spcAft>
              <a:buClr>
                <a:srgbClr val="002060"/>
              </a:buClr>
              <a:buSzPts val="1800"/>
              <a:buFont typeface="Corbel"/>
              <a:buChar char="•"/>
            </a:pPr>
            <a:r>
              <a:rPr b="1" i="0" lang="en-US" sz="1800" u="sng" cap="none" strike="noStrike">
                <a:solidFill>
                  <a:schemeClr val="hlink"/>
                </a:solidFill>
                <a:latin typeface="Corbel"/>
                <a:ea typeface="Corbel"/>
                <a:cs typeface="Corbel"/>
                <a:sym typeface="Corbel"/>
                <a:hlinkClick action="ppaction://hlinksldjump" r:id="rId6"/>
              </a:rPr>
              <a:t>Our Central Support Team</a:t>
            </a:r>
            <a:endParaRPr b="0" i="0" sz="1400" u="none" cap="none" strike="noStrike">
              <a:solidFill>
                <a:srgbClr val="000000"/>
              </a:solidFill>
              <a:latin typeface="Arial"/>
              <a:ea typeface="Arial"/>
              <a:cs typeface="Arial"/>
              <a:sym typeface="Arial"/>
            </a:endParaRPr>
          </a:p>
          <a:p>
            <a:pPr indent="-342900" lvl="0" marL="457200" marR="0" rtl="0" algn="l">
              <a:lnSpc>
                <a:spcPct val="150000"/>
              </a:lnSpc>
              <a:spcBef>
                <a:spcPts val="0"/>
              </a:spcBef>
              <a:spcAft>
                <a:spcPts val="0"/>
              </a:spcAft>
              <a:buClr>
                <a:srgbClr val="002060"/>
              </a:buClr>
              <a:buSzPts val="1800"/>
              <a:buFont typeface="Corbel"/>
              <a:buChar char="•"/>
            </a:pPr>
            <a:r>
              <a:rPr b="1" i="0" lang="en-US" sz="1800" u="sng" cap="none" strike="noStrike">
                <a:solidFill>
                  <a:schemeClr val="hlink"/>
                </a:solidFill>
                <a:latin typeface="Corbel"/>
                <a:ea typeface="Corbel"/>
                <a:cs typeface="Corbel"/>
                <a:sym typeface="Corbel"/>
                <a:hlinkClick action="ppaction://hlinksldjump" r:id="rId7"/>
              </a:rPr>
              <a:t>Our Teaching Team</a:t>
            </a:r>
            <a:endParaRPr b="0" i="0" sz="1400" u="none" cap="none" strike="noStrike">
              <a:solidFill>
                <a:srgbClr val="000000"/>
              </a:solidFill>
              <a:latin typeface="Arial"/>
              <a:ea typeface="Arial"/>
              <a:cs typeface="Arial"/>
              <a:sym typeface="Arial"/>
            </a:endParaRPr>
          </a:p>
          <a:p>
            <a:pPr indent="-342900" lvl="0" marL="457200" marR="0" rtl="0" algn="l">
              <a:lnSpc>
                <a:spcPct val="150000"/>
              </a:lnSpc>
              <a:spcBef>
                <a:spcPts val="0"/>
              </a:spcBef>
              <a:spcAft>
                <a:spcPts val="0"/>
              </a:spcAft>
              <a:buClr>
                <a:srgbClr val="002060"/>
              </a:buClr>
              <a:buSzPts val="1800"/>
              <a:buFont typeface="Corbel"/>
              <a:buChar char="•"/>
            </a:pPr>
            <a:r>
              <a:rPr b="1" i="0" lang="en-US" sz="1800" u="sng" cap="none" strike="noStrike">
                <a:solidFill>
                  <a:schemeClr val="hlink"/>
                </a:solidFill>
                <a:latin typeface="Corbel"/>
                <a:ea typeface="Corbel"/>
                <a:cs typeface="Corbel"/>
                <a:sym typeface="Corbel"/>
                <a:hlinkClick action="ppaction://hlinksldjump" r:id="rId8"/>
              </a:rPr>
              <a:t>What to pack</a:t>
            </a:r>
            <a:endParaRPr b="0" i="0" sz="1400" u="none" cap="none" strike="noStrike">
              <a:solidFill>
                <a:srgbClr val="000000"/>
              </a:solidFill>
              <a:latin typeface="Arial"/>
              <a:ea typeface="Arial"/>
              <a:cs typeface="Arial"/>
              <a:sym typeface="Arial"/>
            </a:endParaRPr>
          </a:p>
          <a:p>
            <a:pPr indent="-342900" lvl="0" marL="457200" marR="0" rtl="0" algn="l">
              <a:lnSpc>
                <a:spcPct val="150000"/>
              </a:lnSpc>
              <a:spcBef>
                <a:spcPts val="0"/>
              </a:spcBef>
              <a:spcAft>
                <a:spcPts val="0"/>
              </a:spcAft>
              <a:buClr>
                <a:srgbClr val="002060"/>
              </a:buClr>
              <a:buSzPts val="1800"/>
              <a:buFont typeface="Corbel"/>
              <a:buChar char="•"/>
            </a:pPr>
            <a:r>
              <a:rPr b="1" i="0" lang="en-US" sz="1800" u="sng" cap="none" strike="noStrike">
                <a:solidFill>
                  <a:schemeClr val="hlink"/>
                </a:solidFill>
                <a:latin typeface="Corbel"/>
                <a:ea typeface="Corbel"/>
                <a:cs typeface="Corbel"/>
                <a:sym typeface="Corbel"/>
                <a:hlinkClick action="ppaction://hlinksldjump" r:id="rId9"/>
              </a:rPr>
              <a:t>Communication and Contact details</a:t>
            </a:r>
            <a:endParaRPr b="0" i="0" sz="1400" u="none" cap="none" strike="noStrike">
              <a:solidFill>
                <a:srgbClr val="000000"/>
              </a:solidFill>
              <a:latin typeface="Arial"/>
              <a:ea typeface="Arial"/>
              <a:cs typeface="Arial"/>
              <a:sym typeface="Arial"/>
            </a:endParaRPr>
          </a:p>
          <a:p>
            <a:pPr indent="-342900" lvl="0" marL="457200" marR="0" rtl="0" algn="l">
              <a:lnSpc>
                <a:spcPct val="150000"/>
              </a:lnSpc>
              <a:spcBef>
                <a:spcPts val="0"/>
              </a:spcBef>
              <a:spcAft>
                <a:spcPts val="0"/>
              </a:spcAft>
              <a:buClr>
                <a:srgbClr val="002060"/>
              </a:buClr>
              <a:buSzPts val="1800"/>
              <a:buFont typeface="Corbel"/>
              <a:buChar char="•"/>
            </a:pPr>
            <a:r>
              <a:rPr b="1" i="0" lang="en-US" sz="1800" u="sng" cap="none" strike="noStrike">
                <a:solidFill>
                  <a:schemeClr val="hlink"/>
                </a:solidFill>
                <a:latin typeface="Corbel"/>
                <a:ea typeface="Corbel"/>
                <a:cs typeface="Corbel"/>
                <a:sym typeface="Corbel"/>
                <a:hlinkClick action="ppaction://hlinksldjump" r:id="rId10"/>
              </a:rPr>
              <a:t>Our Educational Programme</a:t>
            </a:r>
            <a:endParaRPr b="0" i="0" sz="1400" u="none" cap="none" strike="noStrike">
              <a:solidFill>
                <a:srgbClr val="000000"/>
              </a:solidFill>
              <a:latin typeface="Arial"/>
              <a:ea typeface="Arial"/>
              <a:cs typeface="Arial"/>
              <a:sym typeface="Arial"/>
            </a:endParaRPr>
          </a:p>
          <a:p>
            <a:pPr indent="-342900" lvl="0" marL="457200" marR="0" rtl="0" algn="l">
              <a:lnSpc>
                <a:spcPct val="150000"/>
              </a:lnSpc>
              <a:spcBef>
                <a:spcPts val="0"/>
              </a:spcBef>
              <a:spcAft>
                <a:spcPts val="0"/>
              </a:spcAft>
              <a:buClr>
                <a:srgbClr val="002060"/>
              </a:buClr>
              <a:buSzPts val="1800"/>
              <a:buFont typeface="Corbel"/>
              <a:buChar char="•"/>
            </a:pPr>
            <a:r>
              <a:rPr b="1" i="0" lang="en-US" sz="1800" u="sng" cap="none" strike="noStrike">
                <a:solidFill>
                  <a:schemeClr val="hlink"/>
                </a:solidFill>
                <a:latin typeface="Corbel"/>
                <a:ea typeface="Corbel"/>
                <a:cs typeface="Corbel"/>
                <a:sym typeface="Corbel"/>
                <a:hlinkClick action="ppaction://hlinksldjump" r:id="rId11"/>
              </a:rPr>
              <a:t>PeliCAN' (yet) process	</a:t>
            </a:r>
            <a:endParaRPr b="0" i="0" sz="1400" u="none" cap="none" strike="noStrike">
              <a:solidFill>
                <a:srgbClr val="000000"/>
              </a:solidFill>
              <a:latin typeface="Arial"/>
              <a:ea typeface="Arial"/>
              <a:cs typeface="Arial"/>
              <a:sym typeface="Arial"/>
            </a:endParaRPr>
          </a:p>
          <a:p>
            <a:pPr indent="-342900" lvl="0" marL="457200" marR="0" rtl="0" algn="l">
              <a:lnSpc>
                <a:spcPct val="150000"/>
              </a:lnSpc>
              <a:spcBef>
                <a:spcPts val="0"/>
              </a:spcBef>
              <a:spcAft>
                <a:spcPts val="0"/>
              </a:spcAft>
              <a:buClr>
                <a:srgbClr val="002060"/>
              </a:buClr>
              <a:buSzPts val="1800"/>
              <a:buFont typeface="Corbel"/>
              <a:buChar char="•"/>
            </a:pPr>
            <a:r>
              <a:rPr b="1" i="0" lang="en-US" sz="1800" u="sng" cap="none" strike="noStrike">
                <a:solidFill>
                  <a:schemeClr val="hlink"/>
                </a:solidFill>
                <a:latin typeface="Corbel"/>
                <a:ea typeface="Corbel"/>
                <a:cs typeface="Corbel"/>
                <a:sym typeface="Corbel"/>
                <a:hlinkClick action="ppaction://hlinksldjump" r:id="rId12"/>
              </a:rPr>
              <a:t>Daily Routines: Operating Hours, Nap Times, Meals</a:t>
            </a:r>
            <a:endParaRPr b="0" i="0" sz="1400" u="none" cap="none" strike="noStrike">
              <a:solidFill>
                <a:srgbClr val="000000"/>
              </a:solidFill>
              <a:latin typeface="Arial"/>
              <a:ea typeface="Arial"/>
              <a:cs typeface="Arial"/>
              <a:sym typeface="Arial"/>
            </a:endParaRPr>
          </a:p>
          <a:p>
            <a:pPr indent="-342900" lvl="0" marL="457200" marR="0" rtl="0" algn="l">
              <a:lnSpc>
                <a:spcPct val="150000"/>
              </a:lnSpc>
              <a:spcBef>
                <a:spcPts val="0"/>
              </a:spcBef>
              <a:spcAft>
                <a:spcPts val="0"/>
              </a:spcAft>
              <a:buClr>
                <a:srgbClr val="002060"/>
              </a:buClr>
              <a:buSzPts val="1800"/>
              <a:buFont typeface="Corbel"/>
              <a:buChar char="•"/>
            </a:pPr>
            <a:r>
              <a:rPr b="1" i="0" lang="en-US" sz="1800" u="sng" cap="none" strike="noStrike">
                <a:solidFill>
                  <a:schemeClr val="hlink"/>
                </a:solidFill>
                <a:latin typeface="Corbel"/>
                <a:ea typeface="Corbel"/>
                <a:cs typeface="Corbel"/>
                <a:sym typeface="Corbel"/>
                <a:hlinkClick action="ppaction://hlinksldjump" r:id="rId13"/>
              </a:rPr>
              <a:t>Health and Safety @Earlybird</a:t>
            </a:r>
            <a:endParaRPr b="0" i="0" sz="1400" u="none" cap="none" strike="noStrike">
              <a:solidFill>
                <a:srgbClr val="000000"/>
              </a:solidFill>
              <a:latin typeface="Arial"/>
              <a:ea typeface="Arial"/>
              <a:cs typeface="Arial"/>
              <a:sym typeface="Arial"/>
            </a:endParaRPr>
          </a:p>
          <a:p>
            <a:pPr indent="-342900" lvl="0" marL="457200" marR="0" rtl="0" algn="l">
              <a:lnSpc>
                <a:spcPct val="150000"/>
              </a:lnSpc>
              <a:spcBef>
                <a:spcPts val="0"/>
              </a:spcBef>
              <a:spcAft>
                <a:spcPts val="0"/>
              </a:spcAft>
              <a:buClr>
                <a:srgbClr val="002060"/>
              </a:buClr>
              <a:buSzPts val="1800"/>
              <a:buFont typeface="Corbel"/>
              <a:buChar char="•"/>
            </a:pPr>
            <a:r>
              <a:rPr b="1" i="0" lang="en-US" sz="1800" u="sng" cap="none" strike="noStrike">
                <a:solidFill>
                  <a:schemeClr val="hlink"/>
                </a:solidFill>
                <a:latin typeface="Corbel"/>
                <a:ea typeface="Corbel"/>
                <a:cs typeface="Corbel"/>
                <a:sym typeface="Corbel"/>
                <a:hlinkClick action="ppaction://hlinksldjump" r:id="rId14"/>
              </a:rPr>
              <a:t>Sick Child Policy</a:t>
            </a:r>
            <a:endParaRPr b="1" i="0" sz="18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chemeClr val="dk1"/>
              </a:buClr>
              <a:buSzPts val="700"/>
              <a:buFont typeface="Arial"/>
              <a:buNone/>
            </a:pPr>
            <a:r>
              <a:t/>
            </a:r>
            <a:endParaRPr b="0" i="0" sz="18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rgbClr val="002060"/>
              </a:buClr>
              <a:buSzPts val="1400"/>
              <a:buFont typeface="Arial"/>
              <a:buNone/>
            </a:pPr>
            <a:r>
              <a:t/>
            </a:r>
            <a:endParaRPr b="0" i="0" sz="1800" u="none" cap="none" strike="noStrike">
              <a:solidFill>
                <a:srgbClr val="002060"/>
              </a:solidFill>
              <a:latin typeface="Corbel"/>
              <a:ea typeface="Corbel"/>
              <a:cs typeface="Corbel"/>
              <a:sym typeface="Corbel"/>
            </a:endParaRPr>
          </a:p>
          <a:p>
            <a:pPr indent="0" lvl="0" marL="0" marR="0" rtl="0" algn="l">
              <a:lnSpc>
                <a:spcPct val="100000"/>
              </a:lnSpc>
              <a:spcBef>
                <a:spcPts val="0"/>
              </a:spcBef>
              <a:spcAft>
                <a:spcPts val="0"/>
              </a:spcAft>
              <a:buClr>
                <a:schemeClr val="dk1"/>
              </a:buClr>
              <a:buSzPts val="1400"/>
              <a:buFont typeface="Arial"/>
              <a:buNone/>
            </a:pPr>
            <a:r>
              <a:t/>
            </a:r>
            <a:endParaRPr b="0" i="0" sz="1800" u="none" cap="none" strike="noStrike">
              <a:solidFill>
                <a:srgbClr val="002060"/>
              </a:solidFill>
              <a:latin typeface="Corbel"/>
              <a:ea typeface="Corbel"/>
              <a:cs typeface="Corbel"/>
              <a:sym typeface="Corbel"/>
            </a:endParaRPr>
          </a:p>
        </p:txBody>
      </p:sp>
      <p:sp>
        <p:nvSpPr>
          <p:cNvPr id="72" name="Google Shape;72;g305c158a2a0_0_71"/>
          <p:cNvSpPr txBox="1"/>
          <p:nvPr>
            <p:ph type="title"/>
          </p:nvPr>
        </p:nvSpPr>
        <p:spPr>
          <a:xfrm>
            <a:off x="263099" y="212943"/>
            <a:ext cx="11415300" cy="57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Contents</a:t>
            </a:r>
            <a:endParaRPr/>
          </a:p>
        </p:txBody>
      </p:sp>
      <p:pic>
        <p:nvPicPr>
          <p:cNvPr id="73" name="Google Shape;73;g305c158a2a0_0_71"/>
          <p:cNvPicPr preferRelativeResize="0"/>
          <p:nvPr/>
        </p:nvPicPr>
        <p:blipFill rotWithShape="1">
          <a:blip r:embed="rId15">
            <a:alphaModFix/>
          </a:blip>
          <a:srcRect b="0" l="0" r="0" t="0"/>
          <a:stretch/>
        </p:blipFill>
        <p:spPr>
          <a:xfrm>
            <a:off x="6575300" y="978075"/>
            <a:ext cx="1830001" cy="2745677"/>
          </a:xfrm>
          <a:prstGeom prst="rect">
            <a:avLst/>
          </a:prstGeom>
          <a:noFill/>
          <a:ln cap="flat" cmpd="sng" w="76200">
            <a:solidFill>
              <a:schemeClr val="dk2"/>
            </a:solidFill>
            <a:prstDash val="solid"/>
            <a:round/>
            <a:headEnd len="sm" w="sm" type="none"/>
            <a:tailEnd len="sm" w="sm" type="none"/>
          </a:ln>
        </p:spPr>
      </p:pic>
      <p:pic>
        <p:nvPicPr>
          <p:cNvPr id="74" name="Google Shape;74;g305c158a2a0_0_71"/>
          <p:cNvPicPr preferRelativeResize="0"/>
          <p:nvPr/>
        </p:nvPicPr>
        <p:blipFill rotWithShape="1">
          <a:blip r:embed="rId16">
            <a:alphaModFix/>
          </a:blip>
          <a:srcRect b="0" l="0" r="0" t="0"/>
          <a:stretch/>
        </p:blipFill>
        <p:spPr>
          <a:xfrm>
            <a:off x="8865375" y="978087"/>
            <a:ext cx="1830001" cy="2745656"/>
          </a:xfrm>
          <a:prstGeom prst="rect">
            <a:avLst/>
          </a:prstGeom>
          <a:noFill/>
          <a:ln cap="flat" cmpd="sng" w="76200">
            <a:solidFill>
              <a:schemeClr val="accent3"/>
            </a:solidFill>
            <a:prstDash val="solid"/>
            <a:round/>
            <a:headEnd len="sm" w="sm" type="none"/>
            <a:tailEnd len="sm" w="sm" type="none"/>
          </a:ln>
        </p:spPr>
      </p:pic>
      <p:pic>
        <p:nvPicPr>
          <p:cNvPr id="75" name="Google Shape;75;g305c158a2a0_0_71"/>
          <p:cNvPicPr preferRelativeResize="0"/>
          <p:nvPr/>
        </p:nvPicPr>
        <p:blipFill rotWithShape="1">
          <a:blip r:embed="rId17">
            <a:alphaModFix/>
          </a:blip>
          <a:srcRect b="0" l="0" r="0" t="0"/>
          <a:stretch/>
        </p:blipFill>
        <p:spPr>
          <a:xfrm>
            <a:off x="6944275" y="3978250"/>
            <a:ext cx="3247677" cy="2164600"/>
          </a:xfrm>
          <a:prstGeom prst="rect">
            <a:avLst/>
          </a:prstGeom>
          <a:noFill/>
          <a:ln cap="flat" cmpd="sng" w="76200">
            <a:solidFill>
              <a:schemeClr val="accent1"/>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67"/>
          <p:cNvSpPr txBox="1"/>
          <p:nvPr>
            <p:ph type="title"/>
          </p:nvPr>
        </p:nvSpPr>
        <p:spPr>
          <a:xfrm>
            <a:off x="313999" y="225668"/>
            <a:ext cx="11415357" cy="57370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latin typeface="Comfortaa"/>
                <a:ea typeface="Comfortaa"/>
                <a:cs typeface="Comfortaa"/>
                <a:sym typeface="Comfortaa"/>
              </a:rPr>
              <a:t>Meals</a:t>
            </a:r>
            <a:endParaRPr>
              <a:latin typeface="Comfortaa"/>
              <a:ea typeface="Comfortaa"/>
              <a:cs typeface="Comfortaa"/>
              <a:sym typeface="Comfortaa"/>
            </a:endParaRPr>
          </a:p>
        </p:txBody>
      </p:sp>
      <p:sp>
        <p:nvSpPr>
          <p:cNvPr id="315" name="Google Shape;315;p67"/>
          <p:cNvSpPr txBox="1"/>
          <p:nvPr/>
        </p:nvSpPr>
        <p:spPr>
          <a:xfrm>
            <a:off x="231657" y="933262"/>
            <a:ext cx="7083541" cy="301301"/>
          </a:xfrm>
          <a:prstGeom prst="rect">
            <a:avLst/>
          </a:prstGeom>
          <a:noFill/>
          <a:ln>
            <a:noFill/>
          </a:ln>
        </p:spPr>
        <p:txBody>
          <a:bodyPr anchorCtr="0" anchor="t" bIns="45700" lIns="91425" spcFirstLastPara="1" rIns="91425" wrap="square" tIns="45700">
            <a:spAutoFit/>
          </a:bodyPr>
          <a:lstStyle/>
          <a:p>
            <a:pPr indent="0" lvl="0" marL="65405" marR="238759" rtl="0" algn="l">
              <a:lnSpc>
                <a:spcPct val="97000"/>
              </a:lnSpc>
              <a:spcBef>
                <a:spcPts val="0"/>
              </a:spcBef>
              <a:spcAft>
                <a:spcPts val="0"/>
              </a:spcAft>
              <a:buClr>
                <a:srgbClr val="000000"/>
              </a:buClr>
              <a:buSzPts val="1400"/>
              <a:buFont typeface="Arial"/>
              <a:buNone/>
            </a:pPr>
            <a:r>
              <a:rPr b="1" i="0" lang="en-US" sz="1400" u="none" cap="none" strike="noStrike">
                <a:solidFill>
                  <a:srgbClr val="981A49"/>
                </a:solidFill>
                <a:latin typeface="Comfortaa"/>
                <a:ea typeface="Comfortaa"/>
                <a:cs typeface="Comfortaa"/>
                <a:sym typeface="Comfortaa"/>
              </a:rPr>
              <a:t>Breakfast and Lunch are included as part of our monthly school fees.</a:t>
            </a:r>
            <a:endParaRPr b="0" i="0" sz="1400" u="none" cap="none" strike="noStrike">
              <a:solidFill>
                <a:srgbClr val="981A49"/>
              </a:solidFill>
              <a:latin typeface="Comfortaa"/>
              <a:ea typeface="Comfortaa"/>
              <a:cs typeface="Comfortaa"/>
              <a:sym typeface="Comfortaa"/>
            </a:endParaRPr>
          </a:p>
        </p:txBody>
      </p:sp>
      <p:sp>
        <p:nvSpPr>
          <p:cNvPr id="316" name="Google Shape;316;p67"/>
          <p:cNvSpPr txBox="1"/>
          <p:nvPr/>
        </p:nvSpPr>
        <p:spPr>
          <a:xfrm>
            <a:off x="273097" y="1270200"/>
            <a:ext cx="10639500" cy="217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500" u="none" cap="none" strike="noStrike">
                <a:solidFill>
                  <a:schemeClr val="dk1"/>
                </a:solidFill>
                <a:latin typeface="Corbel"/>
                <a:ea typeface="Corbel"/>
                <a:cs typeface="Corbel"/>
                <a:sym typeface="Corbel"/>
              </a:rPr>
              <a:t>We have partnered with a registered dietician to design seasonal, nutritious weekly meal plans which are age-appropriate and delicious! </a:t>
            </a:r>
            <a:endParaRPr b="0" i="0" sz="1500" u="none" cap="none" strike="noStrike">
              <a:solidFill>
                <a:schemeClr val="dk1"/>
              </a:solidFill>
              <a:latin typeface="Corbel"/>
              <a:ea typeface="Corbel"/>
              <a:cs typeface="Corbel"/>
              <a:sym typeface="Corbel"/>
            </a:endParaRPr>
          </a:p>
          <a:p>
            <a:pPr indent="-323850" lvl="0" marL="457200" marR="0" rtl="0" algn="l">
              <a:lnSpc>
                <a:spcPct val="100000"/>
              </a:lnSpc>
              <a:spcBef>
                <a:spcPts val="0"/>
              </a:spcBef>
              <a:spcAft>
                <a:spcPts val="0"/>
              </a:spcAft>
              <a:buClr>
                <a:schemeClr val="dk1"/>
              </a:buClr>
              <a:buSzPts val="1500"/>
              <a:buFont typeface="Corbel"/>
              <a:buChar char="●"/>
            </a:pPr>
            <a:r>
              <a:rPr b="0" i="0" lang="en-US" sz="1500" u="none" cap="none" strike="noStrike">
                <a:solidFill>
                  <a:schemeClr val="dk1"/>
                </a:solidFill>
                <a:highlight>
                  <a:schemeClr val="lt1"/>
                </a:highlight>
                <a:latin typeface="Corbel"/>
                <a:ea typeface="Corbel"/>
                <a:cs typeface="Corbel"/>
                <a:sym typeface="Corbel"/>
                <a:extLst>
                  <a:ext uri="http://customooxmlschemas.google.com/">
                    <go:slidesCustomData xmlns:go="http://customooxmlschemas.google.com/" textRoundtripDataId="78"/>
                  </a:ext>
                </a:extLst>
              </a:rPr>
              <a:t>You can view an example of our summer menu</a:t>
            </a:r>
            <a:r>
              <a:rPr b="0" i="0" lang="en-US" sz="1500" u="none" cap="none" strike="noStrike">
                <a:solidFill>
                  <a:schemeClr val="dk1"/>
                </a:solidFill>
                <a:highlight>
                  <a:schemeClr val="lt1"/>
                </a:highlight>
                <a:latin typeface="Corbel"/>
                <a:ea typeface="Corbel"/>
                <a:cs typeface="Corbel"/>
                <a:sym typeface="Corbel"/>
              </a:rPr>
              <a:t> on </a:t>
            </a:r>
            <a:r>
              <a:rPr b="0" i="0" lang="en-US" sz="1500" u="none" cap="none" strike="noStrike">
                <a:solidFill>
                  <a:schemeClr val="dk1"/>
                </a:solidFill>
                <a:latin typeface="Corbel"/>
                <a:ea typeface="Corbel"/>
                <a:cs typeface="Corbel"/>
                <a:sym typeface="Corbel"/>
              </a:rPr>
              <a:t>our website or ask your teacher to share.  </a:t>
            </a:r>
            <a:endParaRPr b="0" i="0" sz="1500" u="none" cap="none" strike="noStrike">
              <a:solidFill>
                <a:schemeClr val="dk1"/>
              </a:solidFill>
              <a:latin typeface="Corbel"/>
              <a:ea typeface="Corbel"/>
              <a:cs typeface="Corbel"/>
              <a:sym typeface="Corbel"/>
            </a:endParaRPr>
          </a:p>
          <a:p>
            <a:pPr indent="-323850" lvl="0" marL="457200" marR="0" rtl="0" algn="l">
              <a:lnSpc>
                <a:spcPct val="100000"/>
              </a:lnSpc>
              <a:spcBef>
                <a:spcPts val="0"/>
              </a:spcBef>
              <a:spcAft>
                <a:spcPts val="0"/>
              </a:spcAft>
              <a:buClr>
                <a:schemeClr val="dk1"/>
              </a:buClr>
              <a:buSzPts val="1500"/>
              <a:buFont typeface="Corbel"/>
              <a:buChar char="●"/>
            </a:pPr>
            <a:r>
              <a:rPr b="0" i="0" lang="en-US" sz="1500" u="none" cap="none" strike="noStrike">
                <a:solidFill>
                  <a:schemeClr val="dk1"/>
                </a:solidFill>
                <a:latin typeface="Corbel"/>
                <a:ea typeface="Corbel"/>
                <a:cs typeface="Corbel"/>
                <a:sym typeface="Corbel"/>
              </a:rPr>
              <a:t>Families of enrolled children are expected to supply </a:t>
            </a:r>
            <a:r>
              <a:rPr b="1" i="1" lang="en-US" sz="1500" u="sng" cap="none" strike="noStrike">
                <a:solidFill>
                  <a:schemeClr val="dk1"/>
                </a:solidFill>
                <a:latin typeface="Corbel"/>
                <a:ea typeface="Corbel"/>
                <a:cs typeface="Corbel"/>
                <a:sym typeface="Corbel"/>
              </a:rPr>
              <a:t>two healthy snacks </a:t>
            </a:r>
            <a:r>
              <a:rPr b="0" i="0" lang="en-US" sz="1500" u="none" cap="none" strike="noStrike">
                <a:solidFill>
                  <a:schemeClr val="dk1"/>
                </a:solidFill>
                <a:latin typeface="Corbel"/>
                <a:ea typeface="Corbel"/>
                <a:cs typeface="Corbel"/>
                <a:sym typeface="Corbel"/>
              </a:rPr>
              <a:t>for their children to eat during the morning and afternoon snack-time sessions</a:t>
            </a:r>
            <a:endParaRPr b="0" i="0" sz="1500" u="none" cap="none" strike="noStrike">
              <a:solidFill>
                <a:schemeClr val="dk1"/>
              </a:solidFill>
              <a:latin typeface="Corbel"/>
              <a:ea typeface="Corbel"/>
              <a:cs typeface="Corbel"/>
              <a:sym typeface="Corbel"/>
            </a:endParaRPr>
          </a:p>
          <a:p>
            <a:pPr indent="-323850" lvl="0" marL="457200" marR="0" rtl="0" algn="l">
              <a:lnSpc>
                <a:spcPct val="100000"/>
              </a:lnSpc>
              <a:spcBef>
                <a:spcPts val="0"/>
              </a:spcBef>
              <a:spcAft>
                <a:spcPts val="0"/>
              </a:spcAft>
              <a:buClr>
                <a:schemeClr val="dk1"/>
              </a:buClr>
              <a:buSzPts val="1500"/>
              <a:buFont typeface="Corbel"/>
              <a:buChar char="●"/>
            </a:pPr>
            <a:r>
              <a:rPr b="0" i="0" lang="en-US" sz="1500" u="none" cap="none" strike="noStrike">
                <a:solidFill>
                  <a:schemeClr val="dk1"/>
                </a:solidFill>
                <a:latin typeface="Corbel"/>
                <a:ea typeface="Corbel"/>
                <a:cs typeface="Corbel"/>
                <a:sym typeface="Corbel"/>
              </a:rPr>
              <a:t>Families of enrolled children in Blue Group will receive detailed updates on their child’s feeding, nappy-changing, and sleep patterns from their class teacher on a daily basis via a dedicated “message book.”</a:t>
            </a:r>
            <a:endParaRPr b="0" i="0" sz="1500" u="none" cap="none" strike="noStrike">
              <a:solidFill>
                <a:schemeClr val="dk1"/>
              </a:solidFill>
              <a:latin typeface="Corbel"/>
              <a:ea typeface="Corbel"/>
              <a:cs typeface="Corbel"/>
              <a:sym typeface="Corbel"/>
            </a:endParaRPr>
          </a:p>
          <a:p>
            <a:pPr indent="-323850" lvl="0" marL="457200" marR="0" rtl="0" algn="l">
              <a:lnSpc>
                <a:spcPct val="100000"/>
              </a:lnSpc>
              <a:spcBef>
                <a:spcPts val="0"/>
              </a:spcBef>
              <a:spcAft>
                <a:spcPts val="0"/>
              </a:spcAft>
              <a:buClr>
                <a:schemeClr val="dk1"/>
              </a:buClr>
              <a:buSzPts val="1500"/>
              <a:buFont typeface="Corbel"/>
              <a:buChar char="●"/>
            </a:pPr>
            <a:r>
              <a:rPr b="0" i="0" lang="en-US" sz="1500" u="none" cap="none" strike="noStrike">
                <a:solidFill>
                  <a:schemeClr val="dk1"/>
                </a:solidFill>
                <a:latin typeface="Corbel"/>
                <a:ea typeface="Corbel"/>
                <a:cs typeface="Corbel"/>
                <a:sym typeface="Corbel"/>
              </a:rPr>
              <a:t>Families of enrolled children in Green, Yellow, Red, and Orange Groups will receive daily updates via the class WhatsApp groups.</a:t>
            </a:r>
            <a:endParaRPr b="0" i="0" sz="1500" u="none" cap="none" strike="noStrike">
              <a:solidFill>
                <a:schemeClr val="dk1"/>
              </a:solidFill>
              <a:latin typeface="Arial"/>
              <a:ea typeface="Arial"/>
              <a:cs typeface="Arial"/>
              <a:sym typeface="Arial"/>
            </a:endParaRPr>
          </a:p>
        </p:txBody>
      </p:sp>
      <p:cxnSp>
        <p:nvCxnSpPr>
          <p:cNvPr id="317" name="Google Shape;317;p67"/>
          <p:cNvCxnSpPr/>
          <p:nvPr/>
        </p:nvCxnSpPr>
        <p:spPr>
          <a:xfrm>
            <a:off x="334732" y="3893286"/>
            <a:ext cx="11373900" cy="0"/>
          </a:xfrm>
          <a:prstGeom prst="straightConnector1">
            <a:avLst/>
          </a:prstGeom>
          <a:noFill/>
          <a:ln cap="flat" cmpd="sng" w="38100">
            <a:solidFill>
              <a:srgbClr val="FEC232"/>
            </a:solidFill>
            <a:prstDash val="solid"/>
            <a:round/>
            <a:headEnd len="sm" w="sm" type="none"/>
            <a:tailEnd len="sm" w="sm" type="none"/>
          </a:ln>
        </p:spPr>
      </p:cxnSp>
      <p:sp>
        <p:nvSpPr>
          <p:cNvPr id="318" name="Google Shape;318;p67"/>
          <p:cNvSpPr txBox="1"/>
          <p:nvPr/>
        </p:nvSpPr>
        <p:spPr>
          <a:xfrm>
            <a:off x="252395" y="3306791"/>
            <a:ext cx="11415300" cy="57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9ED6"/>
              </a:buClr>
              <a:buSzPts val="2800"/>
              <a:buFont typeface="Comfortaa"/>
              <a:buNone/>
            </a:pPr>
            <a:r>
              <a:rPr b="0" i="0" lang="en-US" sz="2800" u="none" cap="none" strike="noStrike">
                <a:solidFill>
                  <a:srgbClr val="009ED6"/>
                </a:solidFill>
                <a:latin typeface="Comfortaa"/>
                <a:ea typeface="Comfortaa"/>
                <a:cs typeface="Comfortaa"/>
                <a:sym typeface="Comfortaa"/>
              </a:rPr>
              <a:t>Snacks and how to pack</a:t>
            </a:r>
            <a:endParaRPr b="0" i="0" sz="2800" u="none" cap="none" strike="noStrike">
              <a:solidFill>
                <a:srgbClr val="009ED6"/>
              </a:solidFill>
              <a:latin typeface="Comfortaa"/>
              <a:ea typeface="Comfortaa"/>
              <a:cs typeface="Comfortaa"/>
              <a:sym typeface="Comfortaa"/>
            </a:endParaRPr>
          </a:p>
        </p:txBody>
      </p:sp>
      <p:sp>
        <p:nvSpPr>
          <p:cNvPr id="319" name="Google Shape;319;p67"/>
          <p:cNvSpPr txBox="1"/>
          <p:nvPr/>
        </p:nvSpPr>
        <p:spPr>
          <a:xfrm>
            <a:off x="299200" y="3841525"/>
            <a:ext cx="11321700" cy="11082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chemeClr val="dk1"/>
              </a:buClr>
              <a:buSzPts val="1500"/>
              <a:buFont typeface="Corbel"/>
              <a:buChar char="●"/>
            </a:pPr>
            <a:r>
              <a:rPr b="0" i="0" lang="en-US" sz="1500" u="none" cap="none" strike="noStrike">
                <a:solidFill>
                  <a:schemeClr val="dk1"/>
                </a:solidFill>
                <a:latin typeface="Corbel"/>
                <a:ea typeface="Corbel"/>
                <a:cs typeface="Corbel"/>
                <a:sym typeface="Corbel"/>
              </a:rPr>
              <a:t>Please pack healthy and easy-to-eat foods.</a:t>
            </a:r>
            <a:endParaRPr b="0" i="0" sz="1500" u="none" cap="none" strike="noStrike">
              <a:solidFill>
                <a:schemeClr val="dk1"/>
              </a:solidFill>
              <a:latin typeface="Corbel"/>
              <a:ea typeface="Corbel"/>
              <a:cs typeface="Corbel"/>
              <a:sym typeface="Corbel"/>
            </a:endParaRPr>
          </a:p>
          <a:p>
            <a:pPr indent="-323850" lvl="0" marL="457200" marR="0" rtl="0" algn="l">
              <a:lnSpc>
                <a:spcPct val="100000"/>
              </a:lnSpc>
              <a:spcBef>
                <a:spcPts val="0"/>
              </a:spcBef>
              <a:spcAft>
                <a:spcPts val="0"/>
              </a:spcAft>
              <a:buClr>
                <a:schemeClr val="dk1"/>
              </a:buClr>
              <a:buSzPts val="1500"/>
              <a:buFont typeface="Corbel"/>
              <a:buChar char="●"/>
            </a:pPr>
            <a:r>
              <a:rPr b="0" i="0" lang="en-US" sz="1500" u="none" cap="none" strike="noStrike">
                <a:solidFill>
                  <a:schemeClr val="dk1"/>
                </a:solidFill>
                <a:latin typeface="Corbel"/>
                <a:ea typeface="Corbel"/>
                <a:cs typeface="Corbel"/>
                <a:sym typeface="Corbel"/>
              </a:rPr>
              <a:t>Make sure it is accessible for children to eat independently.</a:t>
            </a:r>
            <a:endParaRPr b="0" i="0" sz="1500" u="none" cap="none" strike="noStrike">
              <a:solidFill>
                <a:schemeClr val="dk1"/>
              </a:solidFill>
              <a:latin typeface="Corbel"/>
              <a:ea typeface="Corbel"/>
              <a:cs typeface="Corbel"/>
              <a:sym typeface="Corbel"/>
            </a:endParaRPr>
          </a:p>
          <a:p>
            <a:pPr indent="-323850" lvl="0" marL="457200" marR="0" rtl="0" algn="l">
              <a:lnSpc>
                <a:spcPct val="100000"/>
              </a:lnSpc>
              <a:spcBef>
                <a:spcPts val="0"/>
              </a:spcBef>
              <a:spcAft>
                <a:spcPts val="0"/>
              </a:spcAft>
              <a:buClr>
                <a:schemeClr val="dk1"/>
              </a:buClr>
              <a:buSzPts val="1500"/>
              <a:buFont typeface="Corbel"/>
              <a:buChar char="●"/>
            </a:pPr>
            <a:r>
              <a:rPr b="0" i="0" lang="en-US" sz="1500" u="none" cap="none" strike="noStrike">
                <a:solidFill>
                  <a:schemeClr val="dk1"/>
                </a:solidFill>
                <a:latin typeface="Corbel"/>
                <a:ea typeface="Corbel"/>
                <a:cs typeface="Corbel"/>
                <a:sym typeface="Corbel"/>
              </a:rPr>
              <a:t>Please pack all snacks separately to prevent sogginess, and please cut grapes in half  as they are a choking hazard.</a:t>
            </a:r>
            <a:endParaRPr b="0" i="0" sz="1500" u="none" cap="none" strike="noStrike">
              <a:solidFill>
                <a:schemeClr val="dk1"/>
              </a:solidFill>
              <a:latin typeface="Corbel"/>
              <a:ea typeface="Corbel"/>
              <a:cs typeface="Corbel"/>
              <a:sym typeface="Corbel"/>
            </a:endParaRPr>
          </a:p>
          <a:p>
            <a:pPr indent="-323850" lvl="0" marL="457200" marR="0" rtl="0" algn="l">
              <a:lnSpc>
                <a:spcPct val="100000"/>
              </a:lnSpc>
              <a:spcBef>
                <a:spcPts val="0"/>
              </a:spcBef>
              <a:spcAft>
                <a:spcPts val="0"/>
              </a:spcAft>
              <a:buClr>
                <a:schemeClr val="dk1"/>
              </a:buClr>
              <a:buSzPts val="1500"/>
              <a:buFont typeface="Corbel"/>
              <a:buChar char="●"/>
            </a:pPr>
            <a:r>
              <a:rPr b="0" i="0" lang="en-US" sz="1500" u="none" cap="none" strike="noStrike">
                <a:solidFill>
                  <a:schemeClr val="dk1"/>
                </a:solidFill>
                <a:latin typeface="Corbel"/>
                <a:ea typeface="Corbel"/>
                <a:cs typeface="Corbel"/>
                <a:sym typeface="Corbel"/>
              </a:rPr>
              <a:t>Rather pack more than less; add a small variety and lots of texture.</a:t>
            </a:r>
            <a:endParaRPr b="0" i="0" sz="1500" u="none" cap="none" strike="noStrike">
              <a:solidFill>
                <a:schemeClr val="dk1"/>
              </a:solidFill>
              <a:latin typeface="Corbel"/>
              <a:ea typeface="Corbel"/>
              <a:cs typeface="Corbel"/>
              <a:sym typeface="Corbel"/>
            </a:endParaRPr>
          </a:p>
        </p:txBody>
      </p:sp>
      <p:sp>
        <p:nvSpPr>
          <p:cNvPr id="320" name="Google Shape;320;p67"/>
          <p:cNvSpPr txBox="1"/>
          <p:nvPr/>
        </p:nvSpPr>
        <p:spPr>
          <a:xfrm>
            <a:off x="314020" y="4897416"/>
            <a:ext cx="11415300" cy="57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9ED6"/>
              </a:buClr>
              <a:buSzPts val="2800"/>
              <a:buFont typeface="Comfortaa"/>
              <a:buNone/>
            </a:pPr>
            <a:r>
              <a:rPr b="0" i="0" lang="en-US" sz="2800" u="none" cap="none" strike="noStrike">
                <a:solidFill>
                  <a:srgbClr val="009ED6"/>
                </a:solidFill>
                <a:latin typeface="Comfortaa"/>
                <a:ea typeface="Comfortaa"/>
                <a:cs typeface="Comfortaa"/>
                <a:sym typeface="Comfortaa"/>
              </a:rPr>
              <a:t>Eating Habits we need help with</a:t>
            </a:r>
            <a:endParaRPr b="0" i="0" sz="2800" u="none" cap="none" strike="noStrike">
              <a:solidFill>
                <a:srgbClr val="009ED6"/>
              </a:solidFill>
              <a:latin typeface="Comfortaa"/>
              <a:ea typeface="Comfortaa"/>
              <a:cs typeface="Comfortaa"/>
              <a:sym typeface="Comfortaa"/>
            </a:endParaRPr>
          </a:p>
        </p:txBody>
      </p:sp>
      <p:sp>
        <p:nvSpPr>
          <p:cNvPr id="321" name="Google Shape;321;p67"/>
          <p:cNvSpPr txBox="1"/>
          <p:nvPr/>
        </p:nvSpPr>
        <p:spPr>
          <a:xfrm>
            <a:off x="334725" y="5383975"/>
            <a:ext cx="9866400" cy="11082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chemeClr val="dk1"/>
              </a:buClr>
              <a:buSzPts val="1500"/>
              <a:buFont typeface="Corbel"/>
              <a:buChar char="●"/>
            </a:pPr>
            <a:r>
              <a:rPr b="0" i="0" lang="en-US" sz="1500" u="none" cap="none" strike="noStrike">
                <a:solidFill>
                  <a:schemeClr val="dk1"/>
                </a:solidFill>
                <a:latin typeface="Corbel"/>
                <a:ea typeface="Corbel"/>
                <a:cs typeface="Corbel"/>
                <a:sym typeface="Corbel"/>
              </a:rPr>
              <a:t>Manners: saying please and thank you.</a:t>
            </a:r>
            <a:endParaRPr b="0" i="0" sz="1500" u="none" cap="none" strike="noStrike">
              <a:solidFill>
                <a:schemeClr val="dk1"/>
              </a:solidFill>
              <a:latin typeface="Corbel"/>
              <a:ea typeface="Corbel"/>
              <a:cs typeface="Corbel"/>
              <a:sym typeface="Corbel"/>
            </a:endParaRPr>
          </a:p>
          <a:p>
            <a:pPr indent="-323850" lvl="0" marL="457200" marR="0" rtl="0" algn="l">
              <a:lnSpc>
                <a:spcPct val="100000"/>
              </a:lnSpc>
              <a:spcBef>
                <a:spcPts val="0"/>
              </a:spcBef>
              <a:spcAft>
                <a:spcPts val="0"/>
              </a:spcAft>
              <a:buClr>
                <a:schemeClr val="dk1"/>
              </a:buClr>
              <a:buSzPts val="1500"/>
              <a:buFont typeface="Corbel"/>
              <a:buChar char="●"/>
            </a:pPr>
            <a:r>
              <a:rPr b="0" i="0" lang="en-US" sz="1500" u="none" cap="none" strike="noStrike">
                <a:solidFill>
                  <a:schemeClr val="dk1"/>
                </a:solidFill>
                <a:latin typeface="Corbel"/>
                <a:ea typeface="Corbel"/>
                <a:cs typeface="Corbel"/>
                <a:sym typeface="Corbel"/>
              </a:rPr>
              <a:t>Sitting at the table with both feet in front. Try eat as a family and set the example. </a:t>
            </a:r>
            <a:endParaRPr b="0" i="0" sz="1500" u="none" cap="none" strike="noStrike">
              <a:solidFill>
                <a:schemeClr val="dk1"/>
              </a:solidFill>
              <a:latin typeface="Corbel"/>
              <a:ea typeface="Corbel"/>
              <a:cs typeface="Corbel"/>
              <a:sym typeface="Corbel"/>
            </a:endParaRPr>
          </a:p>
          <a:p>
            <a:pPr indent="-323850" lvl="0" marL="457200" marR="0" rtl="0" algn="l">
              <a:lnSpc>
                <a:spcPct val="100000"/>
              </a:lnSpc>
              <a:spcBef>
                <a:spcPts val="0"/>
              </a:spcBef>
              <a:spcAft>
                <a:spcPts val="0"/>
              </a:spcAft>
              <a:buClr>
                <a:schemeClr val="dk1"/>
              </a:buClr>
              <a:buSzPts val="1500"/>
              <a:buFont typeface="Corbel"/>
              <a:buChar char="●"/>
            </a:pPr>
            <a:r>
              <a:rPr b="0" i="0" lang="en-US" sz="1500" u="none" cap="none" strike="noStrike">
                <a:solidFill>
                  <a:schemeClr val="dk1"/>
                </a:solidFill>
                <a:latin typeface="Corbel"/>
                <a:ea typeface="Corbel"/>
                <a:cs typeface="Corbel"/>
                <a:sym typeface="Corbel"/>
              </a:rPr>
              <a:t>Talking with their mouths full,  please reiterate that we need to swallow before talking.</a:t>
            </a:r>
            <a:endParaRPr b="0" i="0" sz="1500" u="none" cap="none" strike="noStrike">
              <a:solidFill>
                <a:schemeClr val="dk1"/>
              </a:solidFill>
              <a:latin typeface="Corbel"/>
              <a:ea typeface="Corbel"/>
              <a:cs typeface="Corbel"/>
              <a:sym typeface="Corbel"/>
            </a:endParaRPr>
          </a:p>
          <a:p>
            <a:pPr indent="-323850" lvl="0" marL="457200" marR="0" rtl="0" algn="l">
              <a:lnSpc>
                <a:spcPct val="100000"/>
              </a:lnSpc>
              <a:spcBef>
                <a:spcPts val="0"/>
              </a:spcBef>
              <a:spcAft>
                <a:spcPts val="0"/>
              </a:spcAft>
              <a:buClr>
                <a:schemeClr val="dk1"/>
              </a:buClr>
              <a:buSzPts val="1500"/>
              <a:buFont typeface="Corbel"/>
              <a:buChar char="●"/>
            </a:pPr>
            <a:r>
              <a:rPr b="0" i="0" lang="en-US" sz="1500" u="none" cap="none" strike="noStrike">
                <a:solidFill>
                  <a:schemeClr val="dk1"/>
                </a:solidFill>
                <a:latin typeface="Corbel"/>
                <a:ea typeface="Corbel"/>
                <a:cs typeface="Corbel"/>
                <a:sym typeface="Corbel"/>
              </a:rPr>
              <a:t>Exposure to different textures; this will assist your child with their speech development.</a:t>
            </a:r>
            <a:endParaRPr b="0" i="0" sz="1500" u="none" cap="none" strike="noStrike">
              <a:solidFill>
                <a:schemeClr val="dk1"/>
              </a:solidFill>
              <a:latin typeface="Corbel"/>
              <a:ea typeface="Corbel"/>
              <a:cs typeface="Corbel"/>
              <a:sym typeface="Corbel"/>
            </a:endParaRPr>
          </a:p>
        </p:txBody>
      </p:sp>
      <p:cxnSp>
        <p:nvCxnSpPr>
          <p:cNvPr id="322" name="Google Shape;322;p67"/>
          <p:cNvCxnSpPr/>
          <p:nvPr/>
        </p:nvCxnSpPr>
        <p:spPr>
          <a:xfrm>
            <a:off x="410932" y="5417286"/>
            <a:ext cx="11373900" cy="0"/>
          </a:xfrm>
          <a:prstGeom prst="straightConnector1">
            <a:avLst/>
          </a:prstGeom>
          <a:noFill/>
          <a:ln cap="flat" cmpd="sng" w="38100">
            <a:solidFill>
              <a:srgbClr val="FEC232"/>
            </a:solidFill>
            <a:prstDash val="solid"/>
            <a:round/>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32ccc6d7b2a_0_211"/>
          <p:cNvSpPr txBox="1"/>
          <p:nvPr>
            <p:ph type="title"/>
          </p:nvPr>
        </p:nvSpPr>
        <p:spPr>
          <a:xfrm>
            <a:off x="313999" y="225668"/>
            <a:ext cx="11415300" cy="57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latin typeface="Comfortaa"/>
                <a:ea typeface="Comfortaa"/>
                <a:cs typeface="Comfortaa"/>
                <a:sym typeface="Comfortaa"/>
              </a:rPr>
              <a:t>Health and Safety @Earlybird</a:t>
            </a:r>
            <a:endParaRPr>
              <a:latin typeface="Comfortaa"/>
              <a:ea typeface="Comfortaa"/>
              <a:cs typeface="Comfortaa"/>
              <a:sym typeface="Comfortaa"/>
            </a:endParaRPr>
          </a:p>
        </p:txBody>
      </p:sp>
      <p:sp>
        <p:nvSpPr>
          <p:cNvPr id="328" name="Google Shape;328;g32ccc6d7b2a_0_211"/>
          <p:cNvSpPr txBox="1"/>
          <p:nvPr/>
        </p:nvSpPr>
        <p:spPr>
          <a:xfrm>
            <a:off x="309665" y="899047"/>
            <a:ext cx="11308800" cy="54675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400"/>
              <a:buFont typeface="Arial"/>
              <a:buNone/>
            </a:pPr>
            <a:r>
              <a:rPr b="0" i="0" lang="en-US" sz="1700" u="none" cap="none" strike="noStrike">
                <a:solidFill>
                  <a:srgbClr val="002060"/>
                </a:solidFill>
                <a:latin typeface="Corbel"/>
                <a:ea typeface="Corbel"/>
                <a:cs typeface="Corbel"/>
                <a:sym typeface="Corbel"/>
              </a:rPr>
              <a:t>The health and safety of children is of paramount importance at all Earlybird Educare Centres. We work hard every day to ensure that our Educare Centres are safe and healthy places for children, their families, our staff, visitors, and volunteers. We take a ‘prevention-first’ approach by identifying key-concern risks and making everyone at our Educare Centres aware of the associated health and safety issues and prevention measures.</a:t>
            </a:r>
            <a:endParaRPr b="0" i="0" sz="1700" u="none" cap="none" strike="noStrike">
              <a:solidFill>
                <a:srgbClr val="000000"/>
              </a:solidFill>
              <a:latin typeface="Arial"/>
              <a:ea typeface="Arial"/>
              <a:cs typeface="Arial"/>
              <a:sym typeface="Arial"/>
            </a:endParaRPr>
          </a:p>
          <a:p>
            <a:pPr indent="0" lvl="0" marL="0" marR="0" rtl="0" algn="l">
              <a:lnSpc>
                <a:spcPct val="107000"/>
              </a:lnSpc>
              <a:spcBef>
                <a:spcPts val="800"/>
              </a:spcBef>
              <a:spcAft>
                <a:spcPts val="0"/>
              </a:spcAft>
              <a:buClr>
                <a:srgbClr val="000000"/>
              </a:buClr>
              <a:buSzPts val="1400"/>
              <a:buFont typeface="Arial"/>
              <a:buNone/>
            </a:pPr>
            <a:r>
              <a:rPr b="0" i="0" lang="en-US" sz="1700" u="none" cap="none" strike="noStrike">
                <a:solidFill>
                  <a:srgbClr val="002060"/>
                </a:solidFill>
                <a:latin typeface="Corbel"/>
                <a:ea typeface="Corbel"/>
                <a:cs typeface="Corbel"/>
                <a:sym typeface="Corbel"/>
              </a:rPr>
              <a:t>We ask that all families of enrolled children partner with us in our health and safety efforts by:</a:t>
            </a:r>
            <a:endParaRPr b="0" i="0" sz="1700" u="none" cap="none" strike="noStrike">
              <a:solidFill>
                <a:srgbClr val="000000"/>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1700"/>
              <a:buFont typeface="Arial"/>
              <a:buChar char="•"/>
            </a:pPr>
            <a:r>
              <a:rPr b="0" i="0" lang="en-US" sz="1700" u="none" cap="none" strike="noStrike">
                <a:solidFill>
                  <a:srgbClr val="002060"/>
                </a:solidFill>
                <a:latin typeface="Corbel"/>
                <a:ea typeface="Corbel"/>
                <a:cs typeface="Corbel"/>
                <a:sym typeface="Corbel"/>
              </a:rPr>
              <a:t>Meeting with your child’s Principal and Teachers to </a:t>
            </a:r>
            <a:r>
              <a:rPr b="0" i="1" lang="en-US" sz="1700" u="none" cap="none" strike="noStrike">
                <a:solidFill>
                  <a:srgbClr val="002060"/>
                </a:solidFill>
                <a:latin typeface="Corbel"/>
                <a:ea typeface="Corbel"/>
                <a:cs typeface="Corbel"/>
                <a:sym typeface="Corbel"/>
              </a:rPr>
              <a:t>provide details of any allergies, sensitivities, or medical conditions</a:t>
            </a:r>
            <a:r>
              <a:rPr b="0" i="0" lang="en-US" sz="1700" u="none" cap="none" strike="noStrike">
                <a:solidFill>
                  <a:srgbClr val="002060"/>
                </a:solidFill>
                <a:latin typeface="Corbel"/>
                <a:ea typeface="Corbel"/>
                <a:cs typeface="Corbel"/>
                <a:sym typeface="Corbel"/>
              </a:rPr>
              <a:t> your child may have.</a:t>
            </a:r>
            <a:endParaRPr b="0" i="0" sz="1700" u="none" cap="none" strike="noStrike">
              <a:solidFill>
                <a:srgbClr val="000000"/>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1700"/>
              <a:buFont typeface="Arial"/>
              <a:buChar char="•"/>
            </a:pPr>
            <a:r>
              <a:rPr b="0" i="0" lang="en-US" sz="1700" u="none" cap="none" strike="noStrike">
                <a:solidFill>
                  <a:srgbClr val="002060"/>
                </a:solidFill>
                <a:latin typeface="Corbel"/>
                <a:ea typeface="Corbel"/>
                <a:cs typeface="Corbel"/>
                <a:sym typeface="Corbel"/>
              </a:rPr>
              <a:t>Ensuring all health insurance, GP, and other</a:t>
            </a:r>
            <a:r>
              <a:rPr b="0" i="1" lang="en-US" sz="1700" u="none" cap="none" strike="noStrike">
                <a:solidFill>
                  <a:srgbClr val="002060"/>
                </a:solidFill>
                <a:latin typeface="Corbel"/>
                <a:ea typeface="Corbel"/>
                <a:cs typeface="Corbel"/>
                <a:sym typeface="Corbel"/>
              </a:rPr>
              <a:t> medical information relating to your child is up-to- date</a:t>
            </a:r>
            <a:r>
              <a:rPr b="0" i="0" lang="en-US" sz="1700" u="none" cap="none" strike="noStrike">
                <a:solidFill>
                  <a:srgbClr val="002060"/>
                </a:solidFill>
                <a:latin typeface="Corbel"/>
                <a:ea typeface="Corbel"/>
                <a:cs typeface="Corbel"/>
                <a:sym typeface="Corbel"/>
              </a:rPr>
              <a:t> in the educare centre’s records.</a:t>
            </a:r>
            <a:endParaRPr b="0" i="0" sz="1700" u="none" cap="none" strike="noStrike">
              <a:solidFill>
                <a:srgbClr val="000000"/>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1700"/>
              <a:buFont typeface="Arial"/>
              <a:buChar char="•"/>
            </a:pPr>
            <a:r>
              <a:rPr b="0" i="0" lang="en-US" sz="1700" u="none" cap="none" strike="noStrike">
                <a:solidFill>
                  <a:srgbClr val="002060"/>
                </a:solidFill>
                <a:latin typeface="Corbel"/>
                <a:ea typeface="Corbel"/>
                <a:cs typeface="Corbel"/>
                <a:sym typeface="Corbel"/>
              </a:rPr>
              <a:t>Ensuring strict adherence to the educare centre’s </a:t>
            </a:r>
            <a:r>
              <a:rPr b="0" i="1" lang="en-US" sz="1700" u="none" cap="none" strike="noStrike">
                <a:solidFill>
                  <a:srgbClr val="002060"/>
                </a:solidFill>
                <a:latin typeface="Corbel"/>
                <a:ea typeface="Corbel"/>
                <a:cs typeface="Corbel"/>
                <a:sym typeface="Corbel"/>
              </a:rPr>
              <a:t>child </a:t>
            </a:r>
            <a:r>
              <a:rPr b="0" i="1" lang="en-US" sz="1700" u="none" cap="none" strike="noStrike">
                <a:solidFill>
                  <a:srgbClr val="002060"/>
                </a:solidFill>
                <a:latin typeface="Corbel"/>
                <a:ea typeface="Corbel"/>
                <a:cs typeface="Corbel"/>
                <a:sym typeface="Corbel"/>
                <a:extLst>
                  <a:ext uri="http://customooxmlschemas.google.com/">
                    <go:slidesCustomData xmlns:go="http://customooxmlschemas.google.com/" textRoundtripDataId="79"/>
                  </a:ext>
                </a:extLst>
              </a:rPr>
              <a:t>drop-off and pick-up procedures</a:t>
            </a:r>
            <a:r>
              <a:rPr b="0" i="0" lang="en-US" sz="1700" u="none" cap="none" strike="noStrike">
                <a:solidFill>
                  <a:srgbClr val="002060"/>
                </a:solidFill>
                <a:latin typeface="Corbel"/>
                <a:ea typeface="Corbel"/>
                <a:cs typeface="Corbel"/>
                <a:sym typeface="Corbel"/>
                <a:extLst>
                  <a:ext uri="http://customooxmlschemas.google.com/">
                    <go:slidesCustomData xmlns:go="http://customooxmlschemas.google.com/" textRoundtripDataId="80"/>
                  </a:ext>
                </a:extLst>
              </a:rPr>
              <a:t>. </a:t>
            </a:r>
            <a:endParaRPr b="0" i="0" sz="1700" u="none" cap="none" strike="noStrike">
              <a:solidFill>
                <a:srgbClr val="000000"/>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1700"/>
              <a:buFont typeface="Arial"/>
              <a:buChar char="•"/>
            </a:pPr>
            <a:r>
              <a:rPr b="0" i="0" lang="en-US" sz="1700" u="none" cap="none" strike="noStrike">
                <a:solidFill>
                  <a:srgbClr val="002060"/>
                </a:solidFill>
                <a:latin typeface="Corbel"/>
                <a:ea typeface="Corbel"/>
                <a:cs typeface="Corbel"/>
                <a:sym typeface="Corbel"/>
              </a:rPr>
              <a:t>Engaging with all communications shared by the educare centre staff and Earlybird central team.</a:t>
            </a:r>
            <a:endParaRPr b="0" i="0" sz="1700" u="none" cap="none" strike="noStrike">
              <a:solidFill>
                <a:srgbClr val="000000"/>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1700"/>
              <a:buFont typeface="Arial"/>
              <a:buChar char="•"/>
            </a:pPr>
            <a:r>
              <a:rPr b="0" i="0" lang="en-US" sz="1700" u="none" cap="none" strike="noStrike">
                <a:solidFill>
                  <a:srgbClr val="002060"/>
                </a:solidFill>
                <a:latin typeface="Corbel"/>
                <a:ea typeface="Corbel"/>
                <a:cs typeface="Corbel"/>
                <a:sym typeface="Corbel"/>
              </a:rPr>
              <a:t>Reading through Earlybird’s </a:t>
            </a:r>
            <a:r>
              <a:rPr b="0" i="0" lang="en-US" sz="1700" u="sng" cap="none" strike="noStrike">
                <a:solidFill>
                  <a:srgbClr val="0095CD"/>
                </a:solidFill>
                <a:latin typeface="Corbel"/>
                <a:ea typeface="Corbel"/>
                <a:cs typeface="Corbel"/>
                <a:sym typeface="Corbel"/>
                <a:hlinkClick r:id="rId3">
                  <a:extLst>
                    <a:ext uri="{A12FA001-AC4F-418D-AE19-62706E023703}">
                      <ahyp:hlinkClr val="tx"/>
                    </a:ext>
                  </a:extLst>
                </a:hlinkClick>
              </a:rPr>
              <a:t>Health and Safety Policy Document</a:t>
            </a:r>
            <a:endParaRPr b="0" i="0" sz="1700" u="none" cap="none" strike="noStrike">
              <a:solidFill>
                <a:srgbClr val="002060"/>
              </a:solidFill>
              <a:latin typeface="Corbel"/>
              <a:ea typeface="Corbel"/>
              <a:cs typeface="Corbel"/>
              <a:sym typeface="Corbel"/>
            </a:endParaRPr>
          </a:p>
          <a:p>
            <a:pPr indent="-285750" lvl="0" marL="285750" marR="0" rtl="0" algn="l">
              <a:lnSpc>
                <a:spcPct val="115000"/>
              </a:lnSpc>
              <a:spcBef>
                <a:spcPts val="0"/>
              </a:spcBef>
              <a:spcAft>
                <a:spcPts val="0"/>
              </a:spcAft>
              <a:buClr>
                <a:srgbClr val="000000"/>
              </a:buClr>
              <a:buSzPts val="1700"/>
              <a:buFont typeface="Arial"/>
              <a:buChar char="•"/>
            </a:pPr>
            <a:r>
              <a:rPr b="0" i="0" lang="en-US" sz="1700" u="none" cap="none" strike="noStrike">
                <a:solidFill>
                  <a:srgbClr val="002060"/>
                </a:solidFill>
                <a:latin typeface="Corbel"/>
                <a:ea typeface="Corbel"/>
                <a:cs typeface="Corbel"/>
                <a:sym typeface="Corbel"/>
              </a:rPr>
              <a:t>Logging any </a:t>
            </a:r>
            <a:r>
              <a:rPr b="0" i="0" lang="en-US" sz="1700" u="none" cap="none" strike="noStrike">
                <a:solidFill>
                  <a:srgbClr val="002060"/>
                </a:solidFill>
                <a:latin typeface="Corbel"/>
                <a:ea typeface="Corbel"/>
                <a:cs typeface="Corbel"/>
                <a:sym typeface="Corbel"/>
                <a:extLst>
                  <a:ext uri="http://customooxmlschemas.google.com/">
                    <go:slidesCustomData xmlns:go="http://customooxmlschemas.google.com/" textRoundtripDataId="81"/>
                  </a:ext>
                </a:extLst>
              </a:rPr>
              <a:t>medication</a:t>
            </a:r>
            <a:r>
              <a:rPr b="0" i="0" lang="en-US" sz="1700" u="none" cap="none" strike="noStrike">
                <a:solidFill>
                  <a:srgbClr val="002060"/>
                </a:solidFill>
                <a:latin typeface="Corbel"/>
                <a:ea typeface="Corbel"/>
                <a:cs typeface="Corbel"/>
                <a:sym typeface="Corbel"/>
              </a:rPr>
              <a:t> brought to the centre for your child with your child’s teacher. Please request the link from your principal. Medication must be sealed, labelled, and handed to the teacher or principal on duty.</a:t>
            </a:r>
            <a:endParaRPr b="0" i="0" sz="1700" u="none" cap="none" strike="noStrike">
              <a:solidFill>
                <a:srgbClr val="000000"/>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1700"/>
              <a:buFont typeface="Arial"/>
              <a:buChar char="•"/>
            </a:pPr>
            <a:r>
              <a:rPr b="0" i="0" lang="en-US" sz="1700" u="none" cap="none" strike="noStrike">
                <a:solidFill>
                  <a:srgbClr val="002060"/>
                </a:solidFill>
                <a:latin typeface="Corbel"/>
                <a:ea typeface="Corbel"/>
                <a:cs typeface="Corbel"/>
                <a:sym typeface="Corbel"/>
              </a:rPr>
              <a:t>Talking to your child about road safety, water safety, and fire safety.</a:t>
            </a:r>
            <a:endParaRPr b="0" i="0" sz="1700" u="none" cap="none" strike="noStrike">
              <a:solidFill>
                <a:srgbClr val="000000"/>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1700"/>
              <a:buFont typeface="Arial"/>
              <a:buChar char="•"/>
            </a:pPr>
            <a:r>
              <a:rPr b="0" i="0" lang="en-US" sz="1700" u="none" cap="none" strike="noStrike">
                <a:solidFill>
                  <a:srgbClr val="002060"/>
                </a:solidFill>
                <a:latin typeface="Corbel"/>
                <a:ea typeface="Corbel"/>
                <a:cs typeface="Corbel"/>
                <a:sym typeface="Corbel"/>
              </a:rPr>
              <a:t>Encouraging the development of</a:t>
            </a:r>
            <a:r>
              <a:rPr b="0" i="0" lang="en-US" sz="1700" u="none" cap="none" strike="noStrike">
                <a:solidFill>
                  <a:srgbClr val="0095CD"/>
                </a:solidFill>
                <a:latin typeface="Corbel"/>
                <a:ea typeface="Corbel"/>
                <a:cs typeface="Corbel"/>
                <a:sym typeface="Corbel"/>
              </a:rPr>
              <a:t> </a:t>
            </a:r>
            <a:r>
              <a:rPr b="0" i="0" lang="en-US" sz="1700" u="sng" cap="none" strike="noStrike">
                <a:solidFill>
                  <a:srgbClr val="0095CD"/>
                </a:solidFill>
                <a:latin typeface="Corbel"/>
                <a:ea typeface="Corbel"/>
                <a:cs typeface="Corbel"/>
                <a:sym typeface="Corbel"/>
                <a:hlinkClick r:id="rId4">
                  <a:extLst>
                    <a:ext uri="{A12FA001-AC4F-418D-AE19-62706E023703}">
                      <ahyp:hlinkClr val="tx"/>
                    </a:ext>
                  </a:extLst>
                </a:hlinkClick>
              </a:rPr>
              <a:t>A strong sense of bodily autonomy</a:t>
            </a:r>
            <a:r>
              <a:rPr b="0" i="0" lang="en-US" sz="1700" u="none" cap="none" strike="noStrike">
                <a:solidFill>
                  <a:srgbClr val="002060"/>
                </a:solidFill>
                <a:latin typeface="Corbel"/>
                <a:ea typeface="Corbel"/>
                <a:cs typeface="Corbel"/>
                <a:sym typeface="Corbel"/>
              </a:rPr>
              <a:t> in your child.</a:t>
            </a:r>
            <a:endParaRPr b="0" i="0" sz="1700" u="none" cap="none" strike="noStrike">
              <a:solidFill>
                <a:srgbClr val="0095CD"/>
              </a:solidFill>
              <a:latin typeface="Corbel"/>
              <a:ea typeface="Corbel"/>
              <a:cs typeface="Corbel"/>
              <a:sym typeface="Corbel"/>
            </a:endParaRPr>
          </a:p>
          <a:p>
            <a:pPr indent="-285750" lvl="0" marL="285750" marR="0" rtl="0" algn="l">
              <a:lnSpc>
                <a:spcPct val="115000"/>
              </a:lnSpc>
              <a:spcBef>
                <a:spcPts val="0"/>
              </a:spcBef>
              <a:spcAft>
                <a:spcPts val="0"/>
              </a:spcAft>
              <a:buClr>
                <a:srgbClr val="000000"/>
              </a:buClr>
              <a:buSzPts val="1700"/>
              <a:buFont typeface="Arial"/>
              <a:buChar char="•"/>
            </a:pPr>
            <a:r>
              <a:rPr b="0" i="0" lang="en-US" sz="1700" u="none" cap="none" strike="noStrike">
                <a:solidFill>
                  <a:srgbClr val="002060"/>
                </a:solidFill>
                <a:latin typeface="Corbel"/>
                <a:ea typeface="Corbel"/>
                <a:cs typeface="Corbel"/>
                <a:sym typeface="Corbel"/>
              </a:rPr>
              <a:t>Reading through Earlybird’s </a:t>
            </a:r>
            <a:r>
              <a:rPr b="0" i="0" lang="en-US" sz="1700" u="sng" cap="none" strike="noStrike">
                <a:solidFill>
                  <a:srgbClr val="0095CD"/>
                </a:solidFill>
                <a:latin typeface="Corbel"/>
                <a:ea typeface="Corbel"/>
                <a:cs typeface="Corbel"/>
                <a:sym typeface="Corbel"/>
                <a:hlinkClick r:id="rId5">
                  <a:extLst>
                    <a:ext uri="{A12FA001-AC4F-418D-AE19-62706E023703}">
                      <ahyp:hlinkClr val="tx"/>
                    </a:ext>
                  </a:extLst>
                </a:hlinkClick>
              </a:rPr>
              <a:t>Child Protection Policy Document</a:t>
            </a:r>
            <a:endParaRPr b="0" i="0" sz="1700" u="none" cap="none" strike="noStrike">
              <a:solidFill>
                <a:srgbClr val="002060"/>
              </a:solidFill>
              <a:latin typeface="Corbel"/>
              <a:ea typeface="Corbel"/>
              <a:cs typeface="Corbel"/>
              <a:sym typeface="Corbel"/>
            </a:endParaRPr>
          </a:p>
          <a:p>
            <a:pPr indent="-285750" lvl="0" marL="285750" marR="0" rtl="0" algn="l">
              <a:lnSpc>
                <a:spcPct val="115000"/>
              </a:lnSpc>
              <a:spcBef>
                <a:spcPts val="0"/>
              </a:spcBef>
              <a:spcAft>
                <a:spcPts val="0"/>
              </a:spcAft>
              <a:buClr>
                <a:srgbClr val="000000"/>
              </a:buClr>
              <a:buSzPts val="1700"/>
              <a:buFont typeface="Arial"/>
              <a:buChar char="•"/>
            </a:pPr>
            <a:r>
              <a:rPr b="0" i="0" lang="en-US" sz="1700" u="none" cap="none" strike="noStrike">
                <a:solidFill>
                  <a:srgbClr val="002060"/>
                </a:solidFill>
                <a:latin typeface="Corbel"/>
                <a:ea typeface="Corbel"/>
                <a:cs typeface="Corbel"/>
                <a:sym typeface="Corbel"/>
              </a:rPr>
              <a:t>Responding rapidly to any emergency evacuation (SMS-based) notification sent to you by the educare centre.</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3010b37b9af_0_657"/>
          <p:cNvSpPr txBox="1"/>
          <p:nvPr>
            <p:ph type="ctrTitle"/>
          </p:nvPr>
        </p:nvSpPr>
        <p:spPr>
          <a:xfrm>
            <a:off x="364050" y="237500"/>
            <a:ext cx="3960300" cy="524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6900"/>
              <a:buNone/>
            </a:pPr>
            <a:r>
              <a:rPr lang="en-US" sz="2900"/>
              <a:t>If your child is </a:t>
            </a:r>
            <a:r>
              <a:rPr lang="en-US" sz="2900">
                <a:extLst>
                  <a:ext uri="http://customooxmlschemas.google.com/">
                    <go:slidesCustomData xmlns:go="http://customooxmlschemas.google.com/" textRoundtripDataId="82"/>
                  </a:ext>
                </a:extLst>
              </a:rPr>
              <a:t>sick</a:t>
            </a:r>
            <a:r>
              <a:rPr lang="en-US" sz="2900"/>
              <a:t>:</a:t>
            </a:r>
            <a:endParaRPr sz="2900"/>
          </a:p>
        </p:txBody>
      </p:sp>
      <p:sp>
        <p:nvSpPr>
          <p:cNvPr id="334" name="Google Shape;334;g3010b37b9af_0_657"/>
          <p:cNvSpPr txBox="1"/>
          <p:nvPr>
            <p:ph idx="1" type="subTitle"/>
          </p:nvPr>
        </p:nvSpPr>
        <p:spPr>
          <a:xfrm>
            <a:off x="253808" y="1006950"/>
            <a:ext cx="11327100" cy="484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3700"/>
              <a:buNone/>
            </a:pPr>
            <a:r>
              <a:rPr b="1" lang="en-US" sz="1900">
                <a:solidFill>
                  <a:srgbClr val="002060"/>
                </a:solidFill>
                <a:highlight>
                  <a:schemeClr val="lt1"/>
                </a:highlight>
                <a:latin typeface="Corbel"/>
                <a:ea typeface="Corbel"/>
                <a:cs typeface="Corbel"/>
                <a:sym typeface="Corbel"/>
              </a:rPr>
              <a:t>Please keep your child home if they have any of the following symptoms:</a:t>
            </a:r>
            <a:endParaRPr b="1" sz="1900">
              <a:solidFill>
                <a:srgbClr val="002060"/>
              </a:solidFill>
              <a:highlight>
                <a:schemeClr val="lt1"/>
              </a:highlight>
              <a:latin typeface="Corbel"/>
              <a:ea typeface="Corbel"/>
              <a:cs typeface="Corbel"/>
              <a:sym typeface="Corbel"/>
            </a:endParaRPr>
          </a:p>
          <a:p>
            <a:pPr indent="-406400" lvl="0" marL="609600" rtl="0" algn="l">
              <a:lnSpc>
                <a:spcPct val="115000"/>
              </a:lnSpc>
              <a:spcBef>
                <a:spcPts val="0"/>
              </a:spcBef>
              <a:spcAft>
                <a:spcPts val="0"/>
              </a:spcAft>
              <a:buClr>
                <a:srgbClr val="002060"/>
              </a:buClr>
              <a:buSzPts val="1600"/>
              <a:buChar char="●"/>
            </a:pPr>
            <a:r>
              <a:rPr lang="en-US" sz="1600">
                <a:solidFill>
                  <a:srgbClr val="002060"/>
                </a:solidFill>
                <a:highlight>
                  <a:schemeClr val="lt1"/>
                </a:highlight>
                <a:latin typeface="Corbel"/>
                <a:ea typeface="Corbel"/>
                <a:cs typeface="Corbel"/>
                <a:sym typeface="Corbel"/>
              </a:rPr>
              <a:t>Fever of </a:t>
            </a:r>
            <a:r>
              <a:rPr b="1" lang="en-US" sz="1600">
                <a:solidFill>
                  <a:srgbClr val="002060"/>
                </a:solidFill>
                <a:highlight>
                  <a:schemeClr val="lt1"/>
                </a:highlight>
                <a:latin typeface="Corbel"/>
                <a:ea typeface="Corbel"/>
                <a:cs typeface="Corbel"/>
                <a:sym typeface="Corbel"/>
              </a:rPr>
              <a:t>38 degrees</a:t>
            </a:r>
            <a:r>
              <a:rPr lang="en-US" sz="1600">
                <a:solidFill>
                  <a:srgbClr val="002060"/>
                </a:solidFill>
                <a:highlight>
                  <a:schemeClr val="lt1"/>
                </a:highlight>
                <a:latin typeface="Corbel"/>
                <a:ea typeface="Corbel"/>
                <a:cs typeface="Corbel"/>
                <a:sym typeface="Corbel"/>
              </a:rPr>
              <a:t> and above.</a:t>
            </a:r>
            <a:endParaRPr sz="1600">
              <a:solidFill>
                <a:srgbClr val="002060"/>
              </a:solidFill>
              <a:highlight>
                <a:schemeClr val="lt1"/>
              </a:highlight>
              <a:latin typeface="Corbel"/>
              <a:ea typeface="Corbel"/>
              <a:cs typeface="Corbel"/>
              <a:sym typeface="Corbel"/>
            </a:endParaRPr>
          </a:p>
          <a:p>
            <a:pPr indent="-406400" lvl="0" marL="609600" rtl="0" algn="l">
              <a:lnSpc>
                <a:spcPct val="115000"/>
              </a:lnSpc>
              <a:spcBef>
                <a:spcPts val="0"/>
              </a:spcBef>
              <a:spcAft>
                <a:spcPts val="0"/>
              </a:spcAft>
              <a:buClr>
                <a:srgbClr val="002060"/>
              </a:buClr>
              <a:buSzPts val="1600"/>
              <a:buChar char="●"/>
            </a:pPr>
            <a:r>
              <a:rPr lang="en-US" sz="1600">
                <a:solidFill>
                  <a:srgbClr val="002060"/>
                </a:solidFill>
                <a:highlight>
                  <a:schemeClr val="lt1"/>
                </a:highlight>
                <a:latin typeface="Corbel"/>
                <a:ea typeface="Corbel"/>
                <a:cs typeface="Corbel"/>
                <a:sym typeface="Corbel"/>
              </a:rPr>
              <a:t>Fever is accompanied by </a:t>
            </a:r>
            <a:r>
              <a:rPr b="1" lang="en-US" sz="1600">
                <a:solidFill>
                  <a:srgbClr val="002060"/>
                </a:solidFill>
                <a:highlight>
                  <a:schemeClr val="lt1"/>
                </a:highlight>
                <a:latin typeface="Corbel"/>
                <a:ea typeface="Corbel"/>
                <a:cs typeface="Corbel"/>
                <a:sym typeface="Corbel"/>
              </a:rPr>
              <a:t>sore throat, rash, vomiting, diarrhoea, earache, irritability, or confusion.</a:t>
            </a:r>
            <a:endParaRPr b="1" sz="1600">
              <a:solidFill>
                <a:srgbClr val="002060"/>
              </a:solidFill>
              <a:highlight>
                <a:schemeClr val="lt1"/>
              </a:highlight>
              <a:latin typeface="Corbel"/>
              <a:ea typeface="Corbel"/>
              <a:cs typeface="Corbel"/>
              <a:sym typeface="Corbel"/>
            </a:endParaRPr>
          </a:p>
          <a:p>
            <a:pPr indent="-406400" lvl="0" marL="609600" rtl="0" algn="l">
              <a:lnSpc>
                <a:spcPct val="115000"/>
              </a:lnSpc>
              <a:spcBef>
                <a:spcPts val="0"/>
              </a:spcBef>
              <a:spcAft>
                <a:spcPts val="0"/>
              </a:spcAft>
              <a:buClr>
                <a:srgbClr val="002060"/>
              </a:buClr>
              <a:buSzPts val="1600"/>
              <a:buChar char="●"/>
            </a:pPr>
            <a:r>
              <a:rPr b="1" lang="en-US" sz="1600">
                <a:solidFill>
                  <a:srgbClr val="002060"/>
                </a:solidFill>
                <a:highlight>
                  <a:schemeClr val="lt1"/>
                </a:highlight>
                <a:latin typeface="Corbel"/>
                <a:ea typeface="Corbel"/>
                <a:cs typeface="Corbel"/>
                <a:sym typeface="Corbel"/>
              </a:rPr>
              <a:t>Diarrhoea:</a:t>
            </a:r>
            <a:r>
              <a:rPr lang="en-US" sz="1600">
                <a:solidFill>
                  <a:srgbClr val="002060"/>
                </a:solidFill>
                <a:highlight>
                  <a:schemeClr val="lt1"/>
                </a:highlight>
                <a:latin typeface="Corbel"/>
                <a:ea typeface="Corbel"/>
                <a:cs typeface="Corbel"/>
                <a:sym typeface="Corbel"/>
              </a:rPr>
              <a:t> two or more loose stools within a 4-hour period.</a:t>
            </a:r>
            <a:endParaRPr sz="1600">
              <a:solidFill>
                <a:srgbClr val="002060"/>
              </a:solidFill>
              <a:highlight>
                <a:schemeClr val="lt1"/>
              </a:highlight>
              <a:latin typeface="Corbel"/>
              <a:ea typeface="Corbel"/>
              <a:cs typeface="Corbel"/>
              <a:sym typeface="Corbel"/>
            </a:endParaRPr>
          </a:p>
          <a:p>
            <a:pPr indent="-406400" lvl="0" marL="609600" rtl="0" algn="l">
              <a:lnSpc>
                <a:spcPct val="115000"/>
              </a:lnSpc>
              <a:spcBef>
                <a:spcPts val="0"/>
              </a:spcBef>
              <a:spcAft>
                <a:spcPts val="0"/>
              </a:spcAft>
              <a:buClr>
                <a:srgbClr val="002060"/>
              </a:buClr>
              <a:buSzPts val="1600"/>
              <a:buChar char="●"/>
            </a:pPr>
            <a:r>
              <a:rPr b="1" lang="en-US" sz="1600">
                <a:solidFill>
                  <a:srgbClr val="002060"/>
                </a:solidFill>
                <a:highlight>
                  <a:schemeClr val="lt1"/>
                </a:highlight>
                <a:latin typeface="Corbel"/>
                <a:ea typeface="Corbel"/>
                <a:cs typeface="Corbel"/>
                <a:sym typeface="Corbel"/>
              </a:rPr>
              <a:t>Vomiting: </a:t>
            </a:r>
            <a:r>
              <a:rPr lang="en-US" sz="1600">
                <a:solidFill>
                  <a:srgbClr val="002060"/>
                </a:solidFill>
                <a:highlight>
                  <a:schemeClr val="lt1"/>
                </a:highlight>
                <a:latin typeface="Corbel"/>
                <a:ea typeface="Corbel"/>
                <a:cs typeface="Corbel"/>
                <a:sym typeface="Corbel"/>
              </a:rPr>
              <a:t> two or more times within a 24-hour period.</a:t>
            </a:r>
            <a:endParaRPr sz="1600">
              <a:solidFill>
                <a:srgbClr val="002060"/>
              </a:solidFill>
              <a:highlight>
                <a:schemeClr val="lt1"/>
              </a:highlight>
              <a:latin typeface="Corbel"/>
              <a:ea typeface="Corbel"/>
              <a:cs typeface="Corbel"/>
              <a:sym typeface="Corbel"/>
            </a:endParaRPr>
          </a:p>
          <a:p>
            <a:pPr indent="-406400" lvl="0" marL="609600" rtl="0" algn="l">
              <a:lnSpc>
                <a:spcPct val="115000"/>
              </a:lnSpc>
              <a:spcBef>
                <a:spcPts val="0"/>
              </a:spcBef>
              <a:spcAft>
                <a:spcPts val="0"/>
              </a:spcAft>
              <a:buClr>
                <a:srgbClr val="002060"/>
              </a:buClr>
              <a:buSzPts val="1600"/>
              <a:buFont typeface="Corbel"/>
              <a:buChar char="●"/>
            </a:pPr>
            <a:r>
              <a:rPr b="1" lang="en-US" sz="1600">
                <a:solidFill>
                  <a:srgbClr val="002060"/>
                </a:solidFill>
                <a:highlight>
                  <a:schemeClr val="lt1"/>
                </a:highlight>
                <a:latin typeface="Corbel"/>
                <a:ea typeface="Corbel"/>
                <a:cs typeface="Corbel"/>
                <a:sym typeface="Corbel"/>
              </a:rPr>
              <a:t>Breathing trouble, sore throat, swollen glands, loss of voice, continuous coughing.</a:t>
            </a:r>
            <a:endParaRPr b="1" sz="1600">
              <a:solidFill>
                <a:srgbClr val="002060"/>
              </a:solidFill>
              <a:highlight>
                <a:schemeClr val="lt1"/>
              </a:highlight>
              <a:latin typeface="Corbel"/>
              <a:ea typeface="Corbel"/>
              <a:cs typeface="Corbel"/>
              <a:sym typeface="Corbel"/>
            </a:endParaRPr>
          </a:p>
          <a:p>
            <a:pPr indent="-406400" lvl="0" marL="609600" rtl="0" algn="l">
              <a:lnSpc>
                <a:spcPct val="115000"/>
              </a:lnSpc>
              <a:spcBef>
                <a:spcPts val="0"/>
              </a:spcBef>
              <a:spcAft>
                <a:spcPts val="0"/>
              </a:spcAft>
              <a:buClr>
                <a:srgbClr val="002060"/>
              </a:buClr>
              <a:buSzPts val="1600"/>
              <a:buChar char="●"/>
            </a:pPr>
            <a:r>
              <a:rPr b="1" lang="en-US" sz="1600">
                <a:solidFill>
                  <a:srgbClr val="002060"/>
                </a:solidFill>
                <a:highlight>
                  <a:schemeClr val="lt1"/>
                </a:highlight>
                <a:latin typeface="Corbel"/>
                <a:ea typeface="Corbel"/>
                <a:cs typeface="Corbel"/>
                <a:sym typeface="Corbel"/>
              </a:rPr>
              <a:t>Thick yellow or green discharge from the nose</a:t>
            </a:r>
            <a:r>
              <a:rPr lang="en-US" sz="1600">
                <a:solidFill>
                  <a:srgbClr val="002060"/>
                </a:solidFill>
                <a:highlight>
                  <a:schemeClr val="lt1"/>
                </a:highlight>
                <a:latin typeface="Corbel"/>
                <a:ea typeface="Corbel"/>
                <a:cs typeface="Corbel"/>
                <a:sym typeface="Corbel"/>
              </a:rPr>
              <a:t>. Allergies are generally clear.</a:t>
            </a:r>
            <a:endParaRPr sz="1600">
              <a:solidFill>
                <a:srgbClr val="002060"/>
              </a:solidFill>
              <a:highlight>
                <a:schemeClr val="lt1"/>
              </a:highlight>
              <a:latin typeface="Corbel"/>
              <a:ea typeface="Corbel"/>
              <a:cs typeface="Corbel"/>
              <a:sym typeface="Corbel"/>
            </a:endParaRPr>
          </a:p>
          <a:p>
            <a:pPr indent="-406400" lvl="0" marL="609600" rtl="0" algn="l">
              <a:lnSpc>
                <a:spcPct val="115000"/>
              </a:lnSpc>
              <a:spcBef>
                <a:spcPts val="0"/>
              </a:spcBef>
              <a:spcAft>
                <a:spcPts val="0"/>
              </a:spcAft>
              <a:buClr>
                <a:srgbClr val="002060"/>
              </a:buClr>
              <a:buSzPts val="1600"/>
              <a:buFont typeface="Corbel"/>
              <a:buChar char="●"/>
            </a:pPr>
            <a:r>
              <a:rPr lang="en-US" sz="1600">
                <a:solidFill>
                  <a:srgbClr val="002060"/>
                </a:solidFill>
                <a:latin typeface="Corbel"/>
                <a:ea typeface="Corbel"/>
                <a:cs typeface="Corbel"/>
                <a:sym typeface="Corbel"/>
              </a:rPr>
              <a:t>Headaches.</a:t>
            </a:r>
            <a:endParaRPr sz="1600">
              <a:solidFill>
                <a:srgbClr val="002060"/>
              </a:solidFill>
              <a:latin typeface="Corbel"/>
              <a:ea typeface="Corbel"/>
              <a:cs typeface="Corbel"/>
              <a:sym typeface="Corbel"/>
            </a:endParaRPr>
          </a:p>
          <a:p>
            <a:pPr indent="-406400" lvl="0" marL="609600" rtl="0" algn="l">
              <a:lnSpc>
                <a:spcPct val="115000"/>
              </a:lnSpc>
              <a:spcBef>
                <a:spcPts val="0"/>
              </a:spcBef>
              <a:spcAft>
                <a:spcPts val="0"/>
              </a:spcAft>
              <a:buClr>
                <a:srgbClr val="002060"/>
              </a:buClr>
              <a:buSzPts val="1600"/>
              <a:buChar char="●"/>
            </a:pPr>
            <a:r>
              <a:rPr b="1" lang="en-US" sz="1600">
                <a:solidFill>
                  <a:srgbClr val="002060"/>
                </a:solidFill>
                <a:latin typeface="Corbel"/>
                <a:ea typeface="Corbel"/>
                <a:cs typeface="Corbel"/>
                <a:sym typeface="Corbel"/>
              </a:rPr>
              <a:t>Frequent scratching</a:t>
            </a:r>
            <a:r>
              <a:rPr lang="en-US" sz="1600">
                <a:solidFill>
                  <a:srgbClr val="002060"/>
                </a:solidFill>
                <a:latin typeface="Corbel"/>
                <a:ea typeface="Corbel"/>
                <a:cs typeface="Corbel"/>
                <a:sym typeface="Corbel"/>
              </a:rPr>
              <a:t> of the body or scalp due to lice, rash, ringworm, or </a:t>
            </a:r>
            <a:r>
              <a:rPr lang="en-US" sz="1600">
                <a:solidFill>
                  <a:srgbClr val="002060"/>
                </a:solidFill>
                <a:highlight>
                  <a:schemeClr val="lt1"/>
                </a:highlight>
                <a:latin typeface="Corbel"/>
                <a:ea typeface="Corbel"/>
                <a:cs typeface="Corbel"/>
                <a:sym typeface="Corbel"/>
              </a:rPr>
              <a:t>any suspicious spots.</a:t>
            </a:r>
            <a:endParaRPr sz="1600">
              <a:solidFill>
                <a:srgbClr val="002060"/>
              </a:solidFill>
              <a:highlight>
                <a:schemeClr val="lt1"/>
              </a:highlight>
              <a:latin typeface="Corbel"/>
              <a:ea typeface="Corbel"/>
              <a:cs typeface="Corbel"/>
              <a:sym typeface="Corbel"/>
            </a:endParaRPr>
          </a:p>
          <a:p>
            <a:pPr indent="-406400" lvl="0" marL="609600" rtl="0" algn="l">
              <a:lnSpc>
                <a:spcPct val="115000"/>
              </a:lnSpc>
              <a:spcBef>
                <a:spcPts val="0"/>
              </a:spcBef>
              <a:spcAft>
                <a:spcPts val="0"/>
              </a:spcAft>
              <a:buClr>
                <a:srgbClr val="002060"/>
              </a:buClr>
              <a:buSzPts val="1600"/>
              <a:buChar char="●"/>
            </a:pPr>
            <a:r>
              <a:rPr lang="en-US" sz="1600">
                <a:solidFill>
                  <a:srgbClr val="002060"/>
                </a:solidFill>
                <a:highlight>
                  <a:schemeClr val="lt1"/>
                </a:highlight>
                <a:latin typeface="Corbel"/>
                <a:ea typeface="Corbel"/>
                <a:cs typeface="Corbel"/>
                <a:sym typeface="Corbel"/>
              </a:rPr>
              <a:t>Any form of </a:t>
            </a:r>
            <a:r>
              <a:rPr b="1" lang="en-US" sz="1600">
                <a:solidFill>
                  <a:srgbClr val="002060"/>
                </a:solidFill>
                <a:highlight>
                  <a:schemeClr val="lt1"/>
                </a:highlight>
                <a:latin typeface="Corbel"/>
                <a:ea typeface="Corbel"/>
                <a:cs typeface="Corbel"/>
                <a:sym typeface="Corbel"/>
              </a:rPr>
              <a:t>eye irritation.</a:t>
            </a:r>
            <a:endParaRPr b="1" sz="1600">
              <a:solidFill>
                <a:srgbClr val="002060"/>
              </a:solidFill>
              <a:highlight>
                <a:schemeClr val="lt1"/>
              </a:highlight>
              <a:latin typeface="Corbel"/>
              <a:ea typeface="Corbel"/>
              <a:cs typeface="Corbel"/>
              <a:sym typeface="Corbel"/>
            </a:endParaRPr>
          </a:p>
        </p:txBody>
      </p:sp>
      <p:pic>
        <p:nvPicPr>
          <p:cNvPr id="335" name="Google Shape;335;g3010b37b9af_0_657"/>
          <p:cNvPicPr preferRelativeResize="0"/>
          <p:nvPr/>
        </p:nvPicPr>
        <p:blipFill rotWithShape="1">
          <a:blip r:embed="rId3">
            <a:alphaModFix/>
          </a:blip>
          <a:srcRect b="27891" l="47134" r="11493" t="29367"/>
          <a:stretch/>
        </p:blipFill>
        <p:spPr>
          <a:xfrm>
            <a:off x="10541726" y="3429001"/>
            <a:ext cx="1477934" cy="1526833"/>
          </a:xfrm>
          <a:prstGeom prst="rect">
            <a:avLst/>
          </a:prstGeom>
          <a:noFill/>
          <a:ln>
            <a:noFill/>
          </a:ln>
        </p:spPr>
      </p:pic>
      <p:cxnSp>
        <p:nvCxnSpPr>
          <p:cNvPr id="336" name="Google Shape;336;g3010b37b9af_0_657"/>
          <p:cNvCxnSpPr/>
          <p:nvPr/>
        </p:nvCxnSpPr>
        <p:spPr>
          <a:xfrm flipH="1" rot="10800000">
            <a:off x="364050" y="860682"/>
            <a:ext cx="11655600" cy="18600"/>
          </a:xfrm>
          <a:prstGeom prst="straightConnector1">
            <a:avLst/>
          </a:prstGeom>
          <a:noFill/>
          <a:ln cap="flat" cmpd="sng" w="38100">
            <a:solidFill>
              <a:schemeClr val="accent3"/>
            </a:solidFill>
            <a:prstDash val="solid"/>
            <a:round/>
            <a:headEnd len="sm" w="sm" type="none"/>
            <a:tailEnd len="sm" w="sm" type="none"/>
          </a:ln>
        </p:spPr>
      </p:cxnSp>
      <p:sp>
        <p:nvSpPr>
          <p:cNvPr id="337" name="Google Shape;337;g3010b37b9af_0_657"/>
          <p:cNvSpPr txBox="1"/>
          <p:nvPr/>
        </p:nvSpPr>
        <p:spPr>
          <a:xfrm>
            <a:off x="253800" y="4019300"/>
            <a:ext cx="10785900" cy="29775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900"/>
              <a:buFont typeface="Arial"/>
              <a:buNone/>
            </a:pPr>
            <a:r>
              <a:rPr b="1" i="0" lang="en-US" sz="1900" u="none" cap="none" strike="noStrike">
                <a:solidFill>
                  <a:srgbClr val="002060"/>
                </a:solidFill>
                <a:latin typeface="Corbel"/>
                <a:ea typeface="Corbel"/>
                <a:cs typeface="Corbel"/>
                <a:sym typeface="Corbel"/>
              </a:rPr>
              <a:t>When may your child return to school:</a:t>
            </a:r>
            <a:endParaRPr b="1" i="0" sz="1600" u="none" cap="none" strike="noStrike">
              <a:solidFill>
                <a:srgbClr val="002060"/>
              </a:solidFill>
              <a:latin typeface="Corbel"/>
              <a:ea typeface="Corbel"/>
              <a:cs typeface="Corbel"/>
              <a:sym typeface="Corbel"/>
            </a:endParaRPr>
          </a:p>
          <a:p>
            <a:pPr indent="-406400" lvl="0" marL="609600" marR="0" rtl="0" algn="l">
              <a:lnSpc>
                <a:spcPct val="115000"/>
              </a:lnSpc>
              <a:spcBef>
                <a:spcPts val="0"/>
              </a:spcBef>
              <a:spcAft>
                <a:spcPts val="0"/>
              </a:spcAft>
              <a:buClr>
                <a:srgbClr val="002060"/>
              </a:buClr>
              <a:buSzPts val="1600"/>
              <a:buFont typeface="Corbel"/>
              <a:buChar char="●"/>
            </a:pPr>
            <a:r>
              <a:rPr b="0" i="0" lang="en-US" sz="1600" u="none" cap="none" strike="noStrike">
                <a:solidFill>
                  <a:srgbClr val="002060"/>
                </a:solidFill>
                <a:latin typeface="Corbel"/>
                <a:ea typeface="Corbel"/>
                <a:cs typeface="Corbel"/>
                <a:sym typeface="Corbel"/>
              </a:rPr>
              <a:t>When they are not contagious.</a:t>
            </a:r>
            <a:endParaRPr b="0" i="0" sz="1600" u="none" cap="none" strike="noStrike">
              <a:solidFill>
                <a:srgbClr val="002060"/>
              </a:solidFill>
              <a:latin typeface="Corbel"/>
              <a:ea typeface="Corbel"/>
              <a:cs typeface="Corbel"/>
              <a:sym typeface="Corbel"/>
            </a:endParaRPr>
          </a:p>
          <a:p>
            <a:pPr indent="-406400" lvl="0" marL="609600" marR="0" rtl="0" algn="l">
              <a:lnSpc>
                <a:spcPct val="115000"/>
              </a:lnSpc>
              <a:spcBef>
                <a:spcPts val="0"/>
              </a:spcBef>
              <a:spcAft>
                <a:spcPts val="0"/>
              </a:spcAft>
              <a:buClr>
                <a:srgbClr val="002060"/>
              </a:buClr>
              <a:buSzPts val="1600"/>
              <a:buFont typeface="Corbel"/>
              <a:buChar char="●"/>
            </a:pPr>
            <a:r>
              <a:rPr b="0" i="0" lang="en-US" sz="1600" u="none" cap="none" strike="noStrike">
                <a:solidFill>
                  <a:srgbClr val="002060"/>
                </a:solidFill>
                <a:latin typeface="Corbel"/>
                <a:ea typeface="Corbel"/>
                <a:cs typeface="Corbel"/>
                <a:sym typeface="Corbel"/>
              </a:rPr>
              <a:t>Medical certificate for serious infectious disease. </a:t>
            </a:r>
            <a:endParaRPr b="0" i="0" sz="1600" u="none" cap="none" strike="noStrike">
              <a:solidFill>
                <a:srgbClr val="002060"/>
              </a:solidFill>
              <a:latin typeface="Corbel"/>
              <a:ea typeface="Corbel"/>
              <a:cs typeface="Corbel"/>
              <a:sym typeface="Corbel"/>
            </a:endParaRPr>
          </a:p>
          <a:p>
            <a:pPr indent="-406400" lvl="0" marL="609600" marR="0" rtl="0" algn="l">
              <a:lnSpc>
                <a:spcPct val="115000"/>
              </a:lnSpc>
              <a:spcBef>
                <a:spcPts val="0"/>
              </a:spcBef>
              <a:spcAft>
                <a:spcPts val="0"/>
              </a:spcAft>
              <a:buClr>
                <a:srgbClr val="002060"/>
              </a:buClr>
              <a:buSzPts val="1600"/>
              <a:buFont typeface="Corbel"/>
              <a:buChar char="●"/>
            </a:pPr>
            <a:r>
              <a:rPr b="0" i="0" lang="en-US" sz="1600" u="none" cap="none" strike="noStrike">
                <a:solidFill>
                  <a:srgbClr val="002060"/>
                </a:solidFill>
                <a:latin typeface="Corbel"/>
                <a:ea typeface="Corbel"/>
                <a:cs typeface="Corbel"/>
                <a:sym typeface="Corbel"/>
              </a:rPr>
              <a:t>48 hours after the last known symptoms.</a:t>
            </a:r>
            <a:endParaRPr b="0" i="0" sz="1600" u="none" cap="none" strike="noStrike">
              <a:solidFill>
                <a:srgbClr val="002060"/>
              </a:solidFill>
              <a:latin typeface="Corbel"/>
              <a:ea typeface="Corbel"/>
              <a:cs typeface="Corbel"/>
              <a:sym typeface="Corbel"/>
            </a:endParaRPr>
          </a:p>
          <a:p>
            <a:pPr indent="-406400" lvl="0" marL="609600" marR="0" rtl="0" algn="l">
              <a:lnSpc>
                <a:spcPct val="115000"/>
              </a:lnSpc>
              <a:spcBef>
                <a:spcPts val="0"/>
              </a:spcBef>
              <a:spcAft>
                <a:spcPts val="0"/>
              </a:spcAft>
              <a:buClr>
                <a:srgbClr val="002060"/>
              </a:buClr>
              <a:buSzPts val="1600"/>
              <a:buFont typeface="Corbel"/>
              <a:buChar char="●"/>
            </a:pPr>
            <a:r>
              <a:rPr b="0" i="0" lang="en-US" sz="1600" u="none" cap="none" strike="noStrike">
                <a:solidFill>
                  <a:srgbClr val="002060"/>
                </a:solidFill>
                <a:latin typeface="Corbel"/>
                <a:ea typeface="Corbel"/>
                <a:cs typeface="Corbel"/>
                <a:sym typeface="Corbel"/>
              </a:rPr>
              <a:t>If your child needs general medication, please ensure you fill out the medication form available from the principal or the class teacher.</a:t>
            </a:r>
            <a:endParaRPr b="0" i="0" sz="1600" u="none" cap="none" strike="noStrike">
              <a:solidFill>
                <a:srgbClr val="002060"/>
              </a:solidFill>
              <a:latin typeface="Corbel"/>
              <a:ea typeface="Corbel"/>
              <a:cs typeface="Corbel"/>
              <a:sym typeface="Corbel"/>
            </a:endParaRPr>
          </a:p>
          <a:p>
            <a:pPr indent="-406400" lvl="0" marL="609600" marR="0" rtl="0" algn="l">
              <a:lnSpc>
                <a:spcPct val="115000"/>
              </a:lnSpc>
              <a:spcBef>
                <a:spcPts val="0"/>
              </a:spcBef>
              <a:spcAft>
                <a:spcPts val="0"/>
              </a:spcAft>
              <a:buClr>
                <a:srgbClr val="002060"/>
              </a:buClr>
              <a:buSzPts val="1600"/>
              <a:buFont typeface="Corbel"/>
              <a:buChar char="●"/>
            </a:pPr>
            <a:r>
              <a:rPr b="0" i="0" lang="en-US" sz="1600" u="none" cap="none" strike="noStrike">
                <a:solidFill>
                  <a:srgbClr val="002060"/>
                </a:solidFill>
                <a:latin typeface="Corbel"/>
                <a:ea typeface="Corbel"/>
                <a:cs typeface="Corbel"/>
                <a:sym typeface="Corbel"/>
              </a:rPr>
              <a:t>This provides us with the necessary information and permission to administer. When sending medication to school, please ensure it is in a sealed and labelled Ziploc bag and handed to the teacher on duty in the morning. </a:t>
            </a:r>
            <a:endParaRPr b="0" i="0" sz="1600" u="none" cap="none" strike="noStrike">
              <a:solidFill>
                <a:srgbClr val="002060"/>
              </a:solidFill>
              <a:latin typeface="Corbel"/>
              <a:ea typeface="Corbel"/>
              <a:cs typeface="Corbel"/>
              <a:sym typeface="Corbe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308e2e0dd4b_0_21"/>
          <p:cNvSpPr txBox="1"/>
          <p:nvPr>
            <p:ph type="ctrTitle"/>
          </p:nvPr>
        </p:nvSpPr>
        <p:spPr>
          <a:xfrm>
            <a:off x="415650" y="394769"/>
            <a:ext cx="11360700" cy="873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6900"/>
              <a:buNone/>
            </a:pPr>
            <a:r>
              <a:rPr lang="en-US"/>
              <a:t>Earlybird Educare </a:t>
            </a:r>
            <a:endParaRPr/>
          </a:p>
        </p:txBody>
      </p:sp>
      <p:sp>
        <p:nvSpPr>
          <p:cNvPr id="344" name="Google Shape;344;g308e2e0dd4b_0_21"/>
          <p:cNvSpPr txBox="1"/>
          <p:nvPr>
            <p:ph idx="1" type="subTitle"/>
          </p:nvPr>
        </p:nvSpPr>
        <p:spPr>
          <a:xfrm>
            <a:off x="547125" y="5047575"/>
            <a:ext cx="7528200" cy="1056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700"/>
              <a:buNone/>
            </a:pPr>
            <a:r>
              <a:rPr lang="en-US"/>
              <a:t>Laying the foundation of a lifetime!</a:t>
            </a:r>
            <a:endParaRPr/>
          </a:p>
        </p:txBody>
      </p:sp>
      <p:sp>
        <p:nvSpPr>
          <p:cNvPr id="345" name="Google Shape;345;g308e2e0dd4b_0_21"/>
          <p:cNvSpPr txBox="1"/>
          <p:nvPr/>
        </p:nvSpPr>
        <p:spPr>
          <a:xfrm>
            <a:off x="547125" y="1641325"/>
            <a:ext cx="7528200" cy="3329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dk1"/>
                </a:solidFill>
                <a:highlight>
                  <a:schemeClr val="lt1"/>
                </a:highlight>
                <a:latin typeface="Corbel"/>
                <a:ea typeface="Corbel"/>
                <a:cs typeface="Corbel"/>
                <a:sym typeface="Corbel"/>
              </a:rPr>
              <a:t>At Earlybird, we are more than just an educational centre—we are a community built on love, care, and a shared commitment to nurturing young minds. Our mission is to provide an accessible, high-quality early education where every child feels safe, valued, and inspired to grow. We believe in creating an environment where children not only learn but also experience the joy of discovery, the warmth of care, and the confidence to take their first steps into the world.</a:t>
            </a:r>
            <a:endParaRPr b="0" i="0" sz="1800" u="none" cap="none" strike="noStrike">
              <a:solidFill>
                <a:schemeClr val="dk1"/>
              </a:solidFill>
              <a:highlight>
                <a:schemeClr val="lt1"/>
              </a:highlight>
              <a:latin typeface="Corbel"/>
              <a:ea typeface="Corbel"/>
              <a:cs typeface="Corbel"/>
              <a:sym typeface="Corbe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highlight>
                <a:schemeClr val="lt1"/>
              </a:highlight>
              <a:latin typeface="Corbel"/>
              <a:ea typeface="Corbel"/>
              <a:cs typeface="Corbel"/>
              <a:sym typeface="Corbel"/>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dk1"/>
                </a:solidFill>
                <a:highlight>
                  <a:schemeClr val="lt1"/>
                </a:highlight>
                <a:latin typeface="Corbel"/>
                <a:ea typeface="Corbel"/>
                <a:cs typeface="Corbel"/>
                <a:sym typeface="Corbel"/>
              </a:rPr>
              <a:t>Together, we prepare your child for life's adventures, ensuring they feel loved, supported, and ready to soar.</a:t>
            </a:r>
            <a:endParaRPr b="0" i="0" sz="1800" u="none" cap="none" strike="noStrike">
              <a:solidFill>
                <a:schemeClr val="dk1"/>
              </a:solidFill>
              <a:highlight>
                <a:schemeClr val="lt1"/>
              </a:highlight>
              <a:latin typeface="Corbel"/>
              <a:ea typeface="Corbel"/>
              <a:cs typeface="Corbel"/>
              <a:sym typeface="Corbel"/>
            </a:endParaRPr>
          </a:p>
        </p:txBody>
      </p:sp>
      <p:pic>
        <p:nvPicPr>
          <p:cNvPr id="346" name="Google Shape;346;g308e2e0dd4b_0_21"/>
          <p:cNvPicPr preferRelativeResize="0"/>
          <p:nvPr/>
        </p:nvPicPr>
        <p:blipFill rotWithShape="1">
          <a:blip r:embed="rId3">
            <a:alphaModFix/>
          </a:blip>
          <a:srcRect b="0" l="0" r="0" t="0"/>
          <a:stretch/>
        </p:blipFill>
        <p:spPr>
          <a:xfrm>
            <a:off x="8546000" y="1293101"/>
            <a:ext cx="2895598" cy="4344448"/>
          </a:xfrm>
          <a:prstGeom prst="rect">
            <a:avLst/>
          </a:prstGeom>
          <a:noFill/>
          <a:ln cap="flat" cmpd="sng" w="76200">
            <a:solidFill>
              <a:schemeClr val="accent3"/>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g32ccc6d7b2a_0_0"/>
          <p:cNvSpPr txBox="1"/>
          <p:nvPr>
            <p:ph type="title"/>
          </p:nvPr>
        </p:nvSpPr>
        <p:spPr>
          <a:xfrm>
            <a:off x="415600" y="244343"/>
            <a:ext cx="7607400" cy="593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US">
                <a:extLst>
                  <a:ext uri="http://customooxmlschemas.google.com/">
                    <go:slidesCustomData xmlns:go="http://customooxmlschemas.google.com/" textRoundtripDataId="4"/>
                  </a:ext>
                </a:extLst>
              </a:rPr>
              <a:t>2026 Fees</a:t>
            </a:r>
            <a:endParaRPr>
              <a:highlight>
                <a:schemeClr val="accent5"/>
              </a:highlight>
            </a:endParaRPr>
          </a:p>
        </p:txBody>
      </p:sp>
      <p:sp>
        <p:nvSpPr>
          <p:cNvPr id="81" name="Google Shape;81;g32ccc6d7b2a_0_0"/>
          <p:cNvSpPr txBox="1"/>
          <p:nvPr>
            <p:ph idx="1" type="body"/>
          </p:nvPr>
        </p:nvSpPr>
        <p:spPr>
          <a:xfrm>
            <a:off x="215875" y="778125"/>
            <a:ext cx="8444700" cy="5635500"/>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SzPts val="1800"/>
              <a:buNone/>
            </a:pPr>
            <a:r>
              <a:rPr lang="en-US" sz="1700"/>
              <a:t>Our fees are structured as follows:</a:t>
            </a:r>
            <a:endParaRPr sz="800"/>
          </a:p>
          <a:p>
            <a:pPr indent="-336550" lvl="0" marL="457200" rtl="0" algn="l">
              <a:lnSpc>
                <a:spcPct val="115000"/>
              </a:lnSpc>
              <a:spcBef>
                <a:spcPts val="0"/>
              </a:spcBef>
              <a:spcAft>
                <a:spcPts val="0"/>
              </a:spcAft>
              <a:buSzPts val="1700"/>
              <a:buFont typeface="Arial"/>
              <a:buChar char="•"/>
            </a:pPr>
            <a:r>
              <a:rPr b="1" i="0" lang="en-US" sz="1300">
                <a:solidFill>
                  <a:srgbClr val="002060"/>
                </a:solidFill>
                <a:latin typeface="Corbel"/>
                <a:ea typeface="Corbel"/>
                <a:cs typeface="Corbel"/>
                <a:sym typeface="Corbel"/>
              </a:rPr>
              <a:t>Registration Fee</a:t>
            </a:r>
            <a:r>
              <a:rPr b="0" i="0" lang="en-US" sz="1300">
                <a:solidFill>
                  <a:srgbClr val="002060"/>
                </a:solidFill>
                <a:latin typeface="Corbel"/>
                <a:ea typeface="Corbel"/>
                <a:cs typeface="Corbel"/>
                <a:sym typeface="Corbel"/>
              </a:rPr>
              <a:t> - </a:t>
            </a:r>
            <a:r>
              <a:rPr lang="en-US" sz="1300">
                <a:solidFill>
                  <a:schemeClr val="dk1"/>
                </a:solidFill>
              </a:rPr>
              <a:t>is  once-off payment that includes one</a:t>
            </a:r>
            <a:r>
              <a:rPr b="1" lang="en-US" sz="1300" u="sng">
                <a:solidFill>
                  <a:schemeClr val="dk1"/>
                </a:solidFill>
              </a:rPr>
              <a:t> </a:t>
            </a:r>
            <a:r>
              <a:rPr lang="en-US" sz="1300">
                <a:solidFill>
                  <a:schemeClr val="dk1"/>
                </a:solidFill>
              </a:rPr>
              <a:t>Earlybird t-shirt, a backpack, and a set of personal Earlybird bedding for use at nap time. After the first child in a family has registered, the subsequent siblings will not be required to pay the standard registration fee. The registration fee and the first month’s school fee must be paid in advance of the child’s first day starting at the educare centre.</a:t>
            </a:r>
            <a:endParaRPr sz="1300">
              <a:solidFill>
                <a:srgbClr val="002060"/>
              </a:solidFill>
            </a:endParaRPr>
          </a:p>
          <a:p>
            <a:pPr indent="-311150" lvl="0" marL="457200" rtl="0" algn="l">
              <a:lnSpc>
                <a:spcPct val="115000"/>
              </a:lnSpc>
              <a:spcBef>
                <a:spcPts val="1000"/>
              </a:spcBef>
              <a:spcAft>
                <a:spcPts val="0"/>
              </a:spcAft>
              <a:buClr>
                <a:srgbClr val="002060"/>
              </a:buClr>
              <a:buSzPts val="1300"/>
              <a:buChar char="•"/>
            </a:pPr>
            <a:r>
              <a:rPr b="1" lang="en-US" sz="1300">
                <a:solidFill>
                  <a:srgbClr val="002060"/>
                </a:solidFill>
              </a:rPr>
              <a:t>Yearly Levy: this</a:t>
            </a:r>
            <a:r>
              <a:rPr lang="en-US" sz="1300">
                <a:solidFill>
                  <a:srgbClr val="002060"/>
                </a:solidFill>
              </a:rPr>
              <a:t> covers all stationary, cutlery, and educational resources your child will need for the year.</a:t>
            </a:r>
            <a:endParaRPr sz="1300">
              <a:solidFill>
                <a:srgbClr val="002060"/>
              </a:solidFill>
            </a:endParaRPr>
          </a:p>
          <a:p>
            <a:pPr indent="-228600" lvl="0" marL="457200" rtl="0" algn="l">
              <a:lnSpc>
                <a:spcPct val="115000"/>
              </a:lnSpc>
              <a:spcBef>
                <a:spcPts val="1000"/>
              </a:spcBef>
              <a:spcAft>
                <a:spcPts val="0"/>
              </a:spcAft>
              <a:buSzPts val="1800"/>
              <a:buFont typeface="Arial"/>
              <a:buNone/>
            </a:pPr>
            <a:r>
              <a:t/>
            </a:r>
            <a:endParaRPr b="0" i="0" sz="400">
              <a:solidFill>
                <a:srgbClr val="002060"/>
              </a:solidFill>
              <a:latin typeface="Corbel"/>
              <a:ea typeface="Corbel"/>
              <a:cs typeface="Corbel"/>
              <a:sym typeface="Corbel"/>
            </a:endParaRPr>
          </a:p>
          <a:p>
            <a:pPr indent="-336550" lvl="0" marL="457200" rtl="0" algn="l">
              <a:lnSpc>
                <a:spcPct val="115000"/>
              </a:lnSpc>
              <a:spcBef>
                <a:spcPts val="0"/>
              </a:spcBef>
              <a:spcAft>
                <a:spcPts val="0"/>
              </a:spcAft>
              <a:buSzPts val="1700"/>
              <a:buFont typeface="Arial"/>
              <a:buChar char="•"/>
            </a:pPr>
            <a:r>
              <a:rPr b="1" i="0" lang="en-US" sz="1300">
                <a:solidFill>
                  <a:srgbClr val="002060"/>
                </a:solidFill>
                <a:latin typeface="Corbel"/>
                <a:ea typeface="Corbel"/>
                <a:cs typeface="Corbel"/>
                <a:sym typeface="Corbel"/>
              </a:rPr>
              <a:t>Monthly Fee</a:t>
            </a:r>
            <a:r>
              <a:rPr i="0" lang="en-US" sz="1300">
                <a:solidFill>
                  <a:srgbClr val="002060"/>
                </a:solidFill>
                <a:latin typeface="Corbel"/>
                <a:ea typeface="Corbel"/>
                <a:cs typeface="Corbel"/>
                <a:sym typeface="Corbel"/>
              </a:rPr>
              <a:t> – This covers our full-day educare offering (from </a:t>
            </a:r>
            <a:r>
              <a:rPr lang="en-US" sz="1300">
                <a:solidFill>
                  <a:srgbClr val="002060"/>
                </a:solidFill>
              </a:rPr>
              <a:t>07:00 to</a:t>
            </a:r>
            <a:r>
              <a:rPr i="0" lang="en-US" sz="1300">
                <a:solidFill>
                  <a:srgbClr val="002060"/>
                </a:solidFill>
                <a:latin typeface="Corbel"/>
                <a:ea typeface="Corbel"/>
                <a:cs typeface="Corbel"/>
                <a:sym typeface="Corbel"/>
              </a:rPr>
              <a:t> 17:</a:t>
            </a:r>
            <a:r>
              <a:rPr lang="en-US" sz="1300">
                <a:solidFill>
                  <a:srgbClr val="002060"/>
                </a:solidFill>
              </a:rPr>
              <a:t>0</a:t>
            </a:r>
            <a:r>
              <a:rPr i="0" lang="en-US" sz="1300">
                <a:solidFill>
                  <a:srgbClr val="002060"/>
                </a:solidFill>
                <a:latin typeface="Corbel"/>
                <a:ea typeface="Corbel"/>
                <a:cs typeface="Corbel"/>
                <a:sym typeface="Corbel"/>
              </a:rPr>
              <a:t>0), </a:t>
            </a:r>
            <a:r>
              <a:rPr lang="en-US" sz="1300">
                <a:solidFill>
                  <a:srgbClr val="002060"/>
                </a:solidFill>
              </a:rPr>
              <a:t>five days</a:t>
            </a:r>
            <a:r>
              <a:rPr i="0" lang="en-US" sz="1300">
                <a:solidFill>
                  <a:srgbClr val="002060"/>
                </a:solidFill>
                <a:latin typeface="Corbel"/>
                <a:ea typeface="Corbel"/>
                <a:cs typeface="Corbel"/>
                <a:sym typeface="Corbel"/>
              </a:rPr>
              <a:t> a week, including a nutritious breakfast and lunch meal prepared fresh in our on-site kitchen daily. </a:t>
            </a:r>
            <a:endParaRPr sz="1700"/>
          </a:p>
          <a:p>
            <a:pPr indent="-228600" lvl="0" marL="457200" rtl="0" algn="l">
              <a:lnSpc>
                <a:spcPct val="115000"/>
              </a:lnSpc>
              <a:spcBef>
                <a:spcPts val="0"/>
              </a:spcBef>
              <a:spcAft>
                <a:spcPts val="0"/>
              </a:spcAft>
              <a:buSzPts val="1800"/>
              <a:buFont typeface="Arial"/>
              <a:buNone/>
            </a:pPr>
            <a:r>
              <a:t/>
            </a:r>
            <a:endParaRPr b="0" i="0" sz="400">
              <a:solidFill>
                <a:srgbClr val="002060"/>
              </a:solidFill>
              <a:latin typeface="Corbel"/>
              <a:ea typeface="Corbel"/>
              <a:cs typeface="Corbel"/>
              <a:sym typeface="Corbel"/>
            </a:endParaRPr>
          </a:p>
          <a:p>
            <a:pPr indent="-336550" lvl="0" marL="457200" rtl="0" algn="l">
              <a:lnSpc>
                <a:spcPct val="115000"/>
              </a:lnSpc>
              <a:spcBef>
                <a:spcPts val="0"/>
              </a:spcBef>
              <a:spcAft>
                <a:spcPts val="0"/>
              </a:spcAft>
              <a:buSzPts val="1700"/>
              <a:buFont typeface="Arial"/>
              <a:buChar char="•"/>
            </a:pPr>
            <a:r>
              <a:rPr lang="en-US" sz="1300">
                <a:solidFill>
                  <a:srgbClr val="002060"/>
                </a:solidFill>
                <a:latin typeface="Corbel"/>
                <a:ea typeface="Corbel"/>
                <a:cs typeface="Corbel"/>
                <a:sym typeface="Corbel"/>
              </a:rPr>
              <a:t>Fees are subject to </a:t>
            </a:r>
            <a:r>
              <a:rPr b="1" lang="en-US" sz="1300">
                <a:solidFill>
                  <a:srgbClr val="002060"/>
                </a:solidFill>
                <a:latin typeface="Corbel"/>
                <a:ea typeface="Corbel"/>
                <a:cs typeface="Corbel"/>
                <a:sym typeface="Corbel"/>
              </a:rPr>
              <a:t>annual increases</a:t>
            </a:r>
            <a:r>
              <a:rPr lang="en-US" sz="1300">
                <a:solidFill>
                  <a:srgbClr val="002060"/>
                </a:solidFill>
                <a:latin typeface="Corbel"/>
                <a:ea typeface="Corbel"/>
                <a:cs typeface="Corbel"/>
                <a:sym typeface="Corbel"/>
              </a:rPr>
              <a:t> in line with any increases in our cost of provision.</a:t>
            </a:r>
            <a:endParaRPr sz="1700"/>
          </a:p>
          <a:p>
            <a:pPr indent="-228600" lvl="0" marL="457200" rtl="0" algn="l">
              <a:lnSpc>
                <a:spcPct val="115000"/>
              </a:lnSpc>
              <a:spcBef>
                <a:spcPts val="0"/>
              </a:spcBef>
              <a:spcAft>
                <a:spcPts val="0"/>
              </a:spcAft>
              <a:buSzPts val="1800"/>
              <a:buFont typeface="Arial"/>
              <a:buNone/>
            </a:pPr>
            <a:r>
              <a:t/>
            </a:r>
            <a:endParaRPr sz="400">
              <a:solidFill>
                <a:srgbClr val="002060"/>
              </a:solidFill>
              <a:latin typeface="Corbel"/>
              <a:ea typeface="Corbel"/>
              <a:cs typeface="Corbel"/>
              <a:sym typeface="Corbel"/>
            </a:endParaRPr>
          </a:p>
          <a:p>
            <a:pPr indent="-336550" lvl="0" marL="457200" rtl="0" algn="l">
              <a:lnSpc>
                <a:spcPct val="115000"/>
              </a:lnSpc>
              <a:spcBef>
                <a:spcPts val="0"/>
              </a:spcBef>
              <a:spcAft>
                <a:spcPts val="0"/>
              </a:spcAft>
              <a:buSzPts val="1700"/>
              <a:buFont typeface="Arial"/>
              <a:buChar char="•"/>
            </a:pPr>
            <a:r>
              <a:rPr b="1" i="0" lang="en-US" sz="1300">
                <a:solidFill>
                  <a:srgbClr val="002060"/>
                </a:solidFill>
                <a:latin typeface="Corbel"/>
                <a:ea typeface="Corbel"/>
                <a:cs typeface="Corbel"/>
                <a:sym typeface="Corbel"/>
              </a:rPr>
              <a:t>Up-front payment discounts </a:t>
            </a:r>
            <a:r>
              <a:rPr i="0" lang="en-US" sz="1300">
                <a:solidFill>
                  <a:srgbClr val="002060"/>
                </a:solidFill>
                <a:latin typeface="Corbel"/>
                <a:ea typeface="Corbel"/>
                <a:cs typeface="Corbel"/>
                <a:sym typeface="Corbel"/>
              </a:rPr>
              <a:t>are available at roughly -8% for annual </a:t>
            </a:r>
            <a:r>
              <a:rPr lang="en-US" sz="1300">
                <a:solidFill>
                  <a:srgbClr val="002060"/>
                </a:solidFill>
                <a:latin typeface="Corbel"/>
                <a:ea typeface="Corbel"/>
                <a:cs typeface="Corbel"/>
                <a:sym typeface="Corbel"/>
              </a:rPr>
              <a:t>and -4% for </a:t>
            </a:r>
            <a:r>
              <a:rPr lang="en-US" sz="1300">
                <a:solidFill>
                  <a:srgbClr val="002060"/>
                </a:solidFill>
              </a:rPr>
              <a:t>biannual</a:t>
            </a:r>
            <a:r>
              <a:rPr i="0" lang="en-US" sz="1300">
                <a:solidFill>
                  <a:srgbClr val="002060"/>
                </a:solidFill>
                <a:latin typeface="Corbel"/>
                <a:ea typeface="Corbel"/>
                <a:cs typeface="Corbel"/>
                <a:sym typeface="Corbel"/>
              </a:rPr>
              <a:t> lump-sum fee payments.</a:t>
            </a:r>
            <a:endParaRPr sz="1700"/>
          </a:p>
          <a:p>
            <a:pPr indent="-228600" lvl="0" marL="457200" rtl="0" algn="l">
              <a:lnSpc>
                <a:spcPct val="115000"/>
              </a:lnSpc>
              <a:spcBef>
                <a:spcPts val="0"/>
              </a:spcBef>
              <a:spcAft>
                <a:spcPts val="0"/>
              </a:spcAft>
              <a:buSzPts val="1800"/>
              <a:buFont typeface="Arial"/>
              <a:buNone/>
            </a:pPr>
            <a:r>
              <a:t/>
            </a:r>
            <a:endParaRPr i="0" sz="400">
              <a:solidFill>
                <a:srgbClr val="002060"/>
              </a:solidFill>
              <a:latin typeface="Corbel"/>
              <a:ea typeface="Corbel"/>
              <a:cs typeface="Corbel"/>
              <a:sym typeface="Corbel"/>
            </a:endParaRPr>
          </a:p>
          <a:p>
            <a:pPr indent="-336550" lvl="0" marL="457200" rtl="0" algn="l">
              <a:lnSpc>
                <a:spcPct val="115000"/>
              </a:lnSpc>
              <a:spcBef>
                <a:spcPts val="0"/>
              </a:spcBef>
              <a:spcAft>
                <a:spcPts val="0"/>
              </a:spcAft>
              <a:buSzPts val="1700"/>
              <a:buFont typeface="Arial"/>
              <a:buChar char="•"/>
            </a:pPr>
            <a:r>
              <a:rPr lang="en-US" sz="1300">
                <a:solidFill>
                  <a:srgbClr val="002060"/>
                </a:solidFill>
                <a:latin typeface="Corbel"/>
                <a:ea typeface="Corbel"/>
                <a:cs typeface="Corbel"/>
                <a:sym typeface="Corbel"/>
              </a:rPr>
              <a:t>A </a:t>
            </a:r>
            <a:r>
              <a:rPr b="1" lang="en-US" sz="1300">
                <a:solidFill>
                  <a:srgbClr val="002060"/>
                </a:solidFill>
                <a:latin typeface="Corbel"/>
                <a:ea typeface="Corbel"/>
                <a:cs typeface="Corbel"/>
                <a:sym typeface="Corbel"/>
              </a:rPr>
              <a:t>half-day attendance option</a:t>
            </a:r>
            <a:r>
              <a:rPr lang="en-US" sz="1300">
                <a:solidFill>
                  <a:srgbClr val="002060"/>
                </a:solidFill>
                <a:latin typeface="Corbel"/>
                <a:ea typeface="Corbel"/>
                <a:cs typeface="Corbel"/>
                <a:sym typeface="Corbel"/>
              </a:rPr>
              <a:t> is available at 75% of the standard monthly fee. Half-day pick-up times vary by age group as follows: Blue </a:t>
            </a:r>
            <a:r>
              <a:rPr lang="en-US" sz="1300">
                <a:solidFill>
                  <a:srgbClr val="002060"/>
                </a:solidFill>
              </a:rPr>
              <a:t>Group: 12:00; </a:t>
            </a:r>
            <a:r>
              <a:rPr lang="en-US" sz="1300">
                <a:solidFill>
                  <a:srgbClr val="002060"/>
                </a:solidFill>
                <a:latin typeface="Corbel"/>
                <a:ea typeface="Corbel"/>
                <a:cs typeface="Corbel"/>
                <a:sym typeface="Corbel"/>
              </a:rPr>
              <a:t>Green </a:t>
            </a:r>
            <a:r>
              <a:rPr lang="en-US" sz="1300">
                <a:solidFill>
                  <a:srgbClr val="002060"/>
                </a:solidFill>
              </a:rPr>
              <a:t>Group: 12:15;</a:t>
            </a:r>
            <a:r>
              <a:rPr lang="en-US" sz="1300">
                <a:solidFill>
                  <a:srgbClr val="002060"/>
                </a:solidFill>
                <a:latin typeface="Corbel"/>
                <a:ea typeface="Corbel"/>
                <a:cs typeface="Corbel"/>
                <a:sym typeface="Corbel"/>
              </a:rPr>
              <a:t> Yellow </a:t>
            </a:r>
            <a:r>
              <a:rPr lang="en-US" sz="1300">
                <a:solidFill>
                  <a:srgbClr val="002060"/>
                </a:solidFill>
              </a:rPr>
              <a:t>Group: 12:30; </a:t>
            </a:r>
            <a:r>
              <a:rPr lang="en-US" sz="1300">
                <a:solidFill>
                  <a:srgbClr val="002060"/>
                </a:solidFill>
                <a:latin typeface="Corbel"/>
                <a:ea typeface="Corbel"/>
                <a:cs typeface="Corbel"/>
                <a:sym typeface="Corbel"/>
              </a:rPr>
              <a:t>Red </a:t>
            </a:r>
            <a:r>
              <a:rPr lang="en-US" sz="1300">
                <a:solidFill>
                  <a:srgbClr val="002060"/>
                </a:solidFill>
              </a:rPr>
              <a:t>Group: 12:45;</a:t>
            </a:r>
            <a:r>
              <a:rPr lang="en-US" sz="1300">
                <a:solidFill>
                  <a:srgbClr val="002060"/>
                </a:solidFill>
                <a:latin typeface="Corbel"/>
                <a:ea typeface="Corbel"/>
                <a:cs typeface="Corbel"/>
                <a:sym typeface="Corbel"/>
              </a:rPr>
              <a:t> Orange </a:t>
            </a:r>
            <a:r>
              <a:rPr lang="en-US" sz="1300">
                <a:solidFill>
                  <a:srgbClr val="002060"/>
                </a:solidFill>
              </a:rPr>
              <a:t>Group: 13:00.</a:t>
            </a:r>
            <a:endParaRPr sz="1700"/>
          </a:p>
          <a:p>
            <a:pPr indent="-336550" lvl="0" marL="457200" rtl="0" algn="l">
              <a:lnSpc>
                <a:spcPct val="115000"/>
              </a:lnSpc>
              <a:spcBef>
                <a:spcPts val="0"/>
              </a:spcBef>
              <a:spcAft>
                <a:spcPts val="0"/>
              </a:spcAft>
              <a:buSzPts val="1700"/>
              <a:buFont typeface="Arial"/>
              <a:buChar char="•"/>
            </a:pPr>
            <a:r>
              <a:rPr b="1" lang="en-US" sz="1300">
                <a:solidFill>
                  <a:srgbClr val="002060"/>
                </a:solidFill>
              </a:rPr>
              <a:t>Paused enrolment:</a:t>
            </a:r>
            <a:r>
              <a:rPr lang="en-US" sz="1300">
                <a:solidFill>
                  <a:srgbClr val="002060"/>
                </a:solidFill>
              </a:rPr>
              <a:t> families may pause enrolment for their child for up to a maximum of 3 months. A space-retainer fee of 75% of the standard monthly fee is required to hold the child’s spot open over the paused enrolment period.</a:t>
            </a:r>
            <a:endParaRPr sz="1700"/>
          </a:p>
          <a:p>
            <a:pPr indent="-228600" lvl="0" marL="457200" rtl="0" algn="l">
              <a:lnSpc>
                <a:spcPct val="115000"/>
              </a:lnSpc>
              <a:spcBef>
                <a:spcPts val="0"/>
              </a:spcBef>
              <a:spcAft>
                <a:spcPts val="0"/>
              </a:spcAft>
              <a:buSzPts val="1800"/>
              <a:buFont typeface="Arial"/>
              <a:buNone/>
            </a:pPr>
            <a:r>
              <a:t/>
            </a:r>
            <a:endParaRPr sz="400">
              <a:solidFill>
                <a:srgbClr val="002060"/>
              </a:solidFill>
              <a:latin typeface="Corbel"/>
              <a:ea typeface="Corbel"/>
              <a:cs typeface="Corbel"/>
              <a:sym typeface="Corbel"/>
            </a:endParaRPr>
          </a:p>
          <a:p>
            <a:pPr indent="-336550" lvl="0" marL="457200" rtl="0" algn="l">
              <a:lnSpc>
                <a:spcPct val="115000"/>
              </a:lnSpc>
              <a:spcBef>
                <a:spcPts val="0"/>
              </a:spcBef>
              <a:spcAft>
                <a:spcPts val="0"/>
              </a:spcAft>
              <a:buSzPts val="1700"/>
              <a:buFont typeface="Arial"/>
              <a:buChar char="•"/>
            </a:pPr>
            <a:r>
              <a:rPr b="1" lang="en-US" sz="1300">
                <a:solidFill>
                  <a:srgbClr val="002060"/>
                </a:solidFill>
                <a:latin typeface="Corbel"/>
                <a:ea typeface="Corbel"/>
                <a:cs typeface="Corbel"/>
                <a:sym typeface="Corbel"/>
              </a:rPr>
              <a:t>One calendar month’s notice is required for </a:t>
            </a:r>
            <a:r>
              <a:rPr b="1" lang="en-US" sz="1300">
                <a:solidFill>
                  <a:srgbClr val="002060"/>
                </a:solidFill>
              </a:rPr>
              <a:t>dis-enrolment,</a:t>
            </a:r>
            <a:r>
              <a:rPr b="1" lang="en-US" sz="1300">
                <a:solidFill>
                  <a:srgbClr val="002060"/>
                </a:solidFill>
                <a:latin typeface="Corbel"/>
                <a:ea typeface="Corbel"/>
                <a:cs typeface="Corbel"/>
                <a:sym typeface="Corbel"/>
              </a:rPr>
              <a:t> </a:t>
            </a:r>
            <a:r>
              <a:rPr lang="en-US" sz="1300">
                <a:solidFill>
                  <a:srgbClr val="002060"/>
                </a:solidFill>
                <a:latin typeface="Corbel"/>
                <a:ea typeface="Corbel"/>
                <a:cs typeface="Corbel"/>
                <a:sym typeface="Corbel"/>
              </a:rPr>
              <a:t>and families who wish to re-enrol their child after a period of disenrollment will need to pay the registration fee again in order to re-enrol.</a:t>
            </a:r>
            <a:endParaRPr b="0" i="0" sz="1300">
              <a:solidFill>
                <a:srgbClr val="002060"/>
              </a:solidFill>
              <a:latin typeface="Corbel"/>
              <a:ea typeface="Corbel"/>
              <a:cs typeface="Corbel"/>
              <a:sym typeface="Corbel"/>
            </a:endParaRPr>
          </a:p>
          <a:p>
            <a:pPr indent="0" lvl="0" marL="114300" rtl="0" algn="l">
              <a:lnSpc>
                <a:spcPct val="115000"/>
              </a:lnSpc>
              <a:spcBef>
                <a:spcPts val="0"/>
              </a:spcBef>
              <a:spcAft>
                <a:spcPts val="0"/>
              </a:spcAft>
              <a:buSzPts val="1800"/>
              <a:buNone/>
            </a:pPr>
            <a:r>
              <a:t/>
            </a:r>
            <a:endParaRPr sz="1700"/>
          </a:p>
        </p:txBody>
      </p:sp>
      <p:pic>
        <p:nvPicPr>
          <p:cNvPr id="82" name="Google Shape;82;g32ccc6d7b2a_0_0"/>
          <p:cNvPicPr preferRelativeResize="0"/>
          <p:nvPr/>
        </p:nvPicPr>
        <p:blipFill rotWithShape="1">
          <a:blip r:embed="rId4">
            <a:alphaModFix/>
          </a:blip>
          <a:srcRect b="0" l="0" r="0" t="0"/>
          <a:stretch/>
        </p:blipFill>
        <p:spPr>
          <a:xfrm>
            <a:off x="8749550" y="1094500"/>
            <a:ext cx="3111900" cy="4669000"/>
          </a:xfrm>
          <a:prstGeom prst="rect">
            <a:avLst/>
          </a:prstGeom>
          <a:noFill/>
          <a:ln cap="flat" cmpd="sng" w="76200">
            <a:solidFill>
              <a:schemeClr val="dk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g305c158a2a0_0_41"/>
          <p:cNvSpPr txBox="1"/>
          <p:nvPr>
            <p:ph type="title"/>
          </p:nvPr>
        </p:nvSpPr>
        <p:spPr>
          <a:xfrm>
            <a:off x="351703" y="100720"/>
            <a:ext cx="5992500" cy="71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200"/>
              <a:buNone/>
            </a:pPr>
            <a:r>
              <a:rPr lang="en-US"/>
              <a:t>Earlybird’s Enrolment Process</a:t>
            </a:r>
            <a:endParaRPr/>
          </a:p>
        </p:txBody>
      </p:sp>
      <p:sp>
        <p:nvSpPr>
          <p:cNvPr id="88" name="Google Shape;88;g305c158a2a0_0_41"/>
          <p:cNvSpPr txBox="1"/>
          <p:nvPr>
            <p:ph idx="1" type="body"/>
          </p:nvPr>
        </p:nvSpPr>
        <p:spPr>
          <a:xfrm>
            <a:off x="4272444" y="1300960"/>
            <a:ext cx="7491900" cy="5265300"/>
          </a:xfrm>
          <a:prstGeom prst="rect">
            <a:avLst/>
          </a:prstGeom>
          <a:noFill/>
          <a:ln>
            <a:noFill/>
          </a:ln>
        </p:spPr>
        <p:txBody>
          <a:bodyPr anchorCtr="0" anchor="ctr" bIns="91425" lIns="91425" spcFirstLastPara="1" rIns="91425" wrap="square" tIns="91425">
            <a:noAutofit/>
          </a:bodyPr>
          <a:lstStyle/>
          <a:p>
            <a:pPr indent="-342900" lvl="0" marL="457200" rtl="0" algn="l">
              <a:lnSpc>
                <a:spcPct val="115000"/>
              </a:lnSpc>
              <a:spcBef>
                <a:spcPts val="0"/>
              </a:spcBef>
              <a:spcAft>
                <a:spcPts val="0"/>
              </a:spcAft>
              <a:buSzPts val="1360"/>
              <a:buChar char="o"/>
            </a:pPr>
            <a:r>
              <a:rPr b="1" lang="en-US" sz="1300"/>
              <a:t>STEP 1: </a:t>
            </a:r>
            <a:endParaRPr sz="1300"/>
          </a:p>
          <a:p>
            <a:pPr indent="0" lvl="0" marL="114300" rtl="0" algn="l">
              <a:lnSpc>
                <a:spcPct val="115000"/>
              </a:lnSpc>
              <a:spcBef>
                <a:spcPts val="0"/>
              </a:spcBef>
              <a:spcAft>
                <a:spcPts val="0"/>
              </a:spcAft>
              <a:buSzPts val="1190"/>
              <a:buNone/>
            </a:pPr>
            <a:r>
              <a:rPr lang="en-US" sz="1300">
                <a:solidFill>
                  <a:srgbClr val="002060"/>
                </a:solidFill>
              </a:rPr>
              <a:t>Book an appointment to talk to us using the </a:t>
            </a:r>
            <a:r>
              <a:rPr lang="en-US" sz="1300" u="sng">
                <a:solidFill>
                  <a:schemeClr val="hlink"/>
                </a:solidFill>
                <a:hlinkClick r:id="rId3"/>
              </a:rPr>
              <a:t>“schedule a visit” button on our website</a:t>
            </a:r>
            <a:r>
              <a:rPr lang="en-US" sz="1300" u="sng">
                <a:solidFill>
                  <a:srgbClr val="0095CD"/>
                </a:solidFill>
              </a:rPr>
              <a:t>.</a:t>
            </a:r>
            <a:endParaRPr sz="1300"/>
          </a:p>
          <a:p>
            <a:pPr indent="-288925" lvl="0" marL="457200" rtl="0" algn="l">
              <a:lnSpc>
                <a:spcPct val="115000"/>
              </a:lnSpc>
              <a:spcBef>
                <a:spcPts val="0"/>
              </a:spcBef>
              <a:spcAft>
                <a:spcPts val="0"/>
              </a:spcAft>
              <a:buSzPts val="850"/>
              <a:buFont typeface="Courier New"/>
              <a:buNone/>
            </a:pPr>
            <a:r>
              <a:t/>
            </a:r>
            <a:endParaRPr b="1" sz="800"/>
          </a:p>
          <a:p>
            <a:pPr indent="-342900" lvl="0" marL="457200" rtl="0" algn="l">
              <a:lnSpc>
                <a:spcPct val="115000"/>
              </a:lnSpc>
              <a:spcBef>
                <a:spcPts val="0"/>
              </a:spcBef>
              <a:spcAft>
                <a:spcPts val="0"/>
              </a:spcAft>
              <a:buSzPts val="1360"/>
              <a:buChar char="o"/>
            </a:pPr>
            <a:r>
              <a:rPr b="1" lang="en-US" sz="1300"/>
              <a:t>STEP 2: </a:t>
            </a:r>
            <a:endParaRPr sz="1300"/>
          </a:p>
          <a:p>
            <a:pPr indent="0" lvl="0" marL="114300" rtl="0" algn="l">
              <a:lnSpc>
                <a:spcPct val="115000"/>
              </a:lnSpc>
              <a:spcBef>
                <a:spcPts val="0"/>
              </a:spcBef>
              <a:spcAft>
                <a:spcPts val="0"/>
              </a:spcAft>
              <a:buSzPts val="1190"/>
              <a:buNone/>
            </a:pPr>
            <a:r>
              <a:rPr lang="en-US" sz="1300" u="sng">
                <a:solidFill>
                  <a:schemeClr val="hlink"/>
                </a:solidFill>
                <a:hlinkClick r:id="rId4"/>
              </a:rPr>
              <a:t>Complete our online enrolment form </a:t>
            </a:r>
            <a:r>
              <a:rPr lang="en-US" sz="1300">
                <a:solidFill>
                  <a:srgbClr val="002060"/>
                </a:solidFill>
              </a:rPr>
              <a:t>(you need to fill out and submit one full form for each child you wish to enrol). Doing so constitutes an ‘expression of interest’ and does not entail any kind of binding commitment on your part. Your Human Capital Business Partner will confirm your eligibility once your application has been received.</a:t>
            </a:r>
            <a:endParaRPr sz="1300"/>
          </a:p>
          <a:p>
            <a:pPr indent="-288925" lvl="0" marL="457200" rtl="0" algn="l">
              <a:lnSpc>
                <a:spcPct val="115000"/>
              </a:lnSpc>
              <a:spcBef>
                <a:spcPts val="0"/>
              </a:spcBef>
              <a:spcAft>
                <a:spcPts val="0"/>
              </a:spcAft>
              <a:buSzPts val="850"/>
              <a:buFont typeface="Courier New"/>
              <a:buNone/>
            </a:pPr>
            <a:r>
              <a:t/>
            </a:r>
            <a:endParaRPr sz="800"/>
          </a:p>
          <a:p>
            <a:pPr indent="-342900" lvl="0" marL="457200" rtl="0" algn="l">
              <a:lnSpc>
                <a:spcPct val="115000"/>
              </a:lnSpc>
              <a:spcBef>
                <a:spcPts val="0"/>
              </a:spcBef>
              <a:spcAft>
                <a:spcPts val="0"/>
              </a:spcAft>
              <a:buSzPts val="1360"/>
              <a:buChar char="o"/>
            </a:pPr>
            <a:r>
              <a:rPr b="1" lang="en-US" sz="1300"/>
              <a:t>STEP 3: </a:t>
            </a:r>
            <a:endParaRPr sz="1300"/>
          </a:p>
          <a:p>
            <a:pPr indent="0" lvl="0" marL="114300" rtl="0" algn="l">
              <a:lnSpc>
                <a:spcPct val="115000"/>
              </a:lnSpc>
              <a:spcBef>
                <a:spcPts val="0"/>
              </a:spcBef>
              <a:spcAft>
                <a:spcPts val="0"/>
              </a:spcAft>
              <a:buSzPts val="1190"/>
              <a:buNone/>
            </a:pPr>
            <a:r>
              <a:rPr lang="en-US" sz="1300">
                <a:solidFill>
                  <a:srgbClr val="002060"/>
                </a:solidFill>
              </a:rPr>
              <a:t>You will be invited to schedule an appointment/tour: If you are satisfied after you have had a chance to talk with the centre’s principal and your child’s prospective teacher, you can sign our enrolment contract and upload the required documents for your child (birth certificate and clinic / vaccination </a:t>
            </a:r>
            <a:r>
              <a:rPr lang="en-US" sz="1300">
                <a:solidFill>
                  <a:srgbClr val="002060"/>
                </a:solidFill>
                <a:extLst>
                  <a:ext uri="http://customooxmlschemas.google.com/">
                    <go:slidesCustomData xmlns:go="http://customooxmlschemas.google.com/" textRoundtripDataId="5"/>
                  </a:ext>
                </a:extLst>
              </a:rPr>
              <a:t>card</a:t>
            </a:r>
            <a:r>
              <a:rPr lang="en-US" sz="1300">
                <a:solidFill>
                  <a:srgbClr val="002060"/>
                </a:solidFill>
              </a:rPr>
              <a:t>).</a:t>
            </a:r>
            <a:endParaRPr sz="1300"/>
          </a:p>
          <a:p>
            <a:pPr indent="-288925" lvl="0" marL="457200" rtl="0" algn="l">
              <a:lnSpc>
                <a:spcPct val="115000"/>
              </a:lnSpc>
              <a:spcBef>
                <a:spcPts val="0"/>
              </a:spcBef>
              <a:spcAft>
                <a:spcPts val="0"/>
              </a:spcAft>
              <a:buSzPts val="850"/>
              <a:buFont typeface="Courier New"/>
              <a:buNone/>
            </a:pPr>
            <a:r>
              <a:t/>
            </a:r>
            <a:endParaRPr sz="800"/>
          </a:p>
          <a:p>
            <a:pPr indent="-342900" lvl="0" marL="457200" rtl="0" algn="l">
              <a:lnSpc>
                <a:spcPct val="115000"/>
              </a:lnSpc>
              <a:spcBef>
                <a:spcPts val="0"/>
              </a:spcBef>
              <a:spcAft>
                <a:spcPts val="0"/>
              </a:spcAft>
              <a:buSzPts val="1360"/>
              <a:buChar char="o"/>
            </a:pPr>
            <a:r>
              <a:rPr b="1" lang="en-US" sz="1300"/>
              <a:t>STEP 4: </a:t>
            </a:r>
            <a:endParaRPr sz="1300"/>
          </a:p>
          <a:p>
            <a:pPr indent="0" lvl="0" marL="114300" rtl="0" algn="l">
              <a:lnSpc>
                <a:spcPct val="115000"/>
              </a:lnSpc>
              <a:spcBef>
                <a:spcPts val="0"/>
              </a:spcBef>
              <a:spcAft>
                <a:spcPts val="0"/>
              </a:spcAft>
              <a:buSzPts val="1190"/>
              <a:buNone/>
            </a:pPr>
            <a:r>
              <a:rPr lang="en-US" sz="1300">
                <a:solidFill>
                  <a:srgbClr val="002060"/>
                </a:solidFill>
              </a:rPr>
              <a:t>Activate the debit order mandate for the monthly fee and settle the registration and first month’s fee invoices which you will receive via email (these payments can be made via EFT).</a:t>
            </a:r>
            <a:endParaRPr sz="1300"/>
          </a:p>
          <a:p>
            <a:pPr indent="-288925" lvl="0" marL="457200" rtl="0" algn="l">
              <a:lnSpc>
                <a:spcPct val="115000"/>
              </a:lnSpc>
              <a:spcBef>
                <a:spcPts val="0"/>
              </a:spcBef>
              <a:spcAft>
                <a:spcPts val="0"/>
              </a:spcAft>
              <a:buSzPts val="850"/>
              <a:buFont typeface="Courier New"/>
              <a:buNone/>
            </a:pPr>
            <a:r>
              <a:t/>
            </a:r>
            <a:endParaRPr sz="800">
              <a:solidFill>
                <a:srgbClr val="002060"/>
              </a:solidFill>
            </a:endParaRPr>
          </a:p>
          <a:p>
            <a:pPr indent="-342900" lvl="0" marL="457200" rtl="0" algn="l">
              <a:lnSpc>
                <a:spcPct val="115000"/>
              </a:lnSpc>
              <a:spcBef>
                <a:spcPts val="0"/>
              </a:spcBef>
              <a:spcAft>
                <a:spcPts val="0"/>
              </a:spcAft>
              <a:buSzPts val="1360"/>
              <a:buChar char="o"/>
            </a:pPr>
            <a:r>
              <a:rPr b="1" lang="en-US" sz="1300"/>
              <a:t>STEP 5: </a:t>
            </a:r>
            <a:endParaRPr sz="1300"/>
          </a:p>
          <a:p>
            <a:pPr indent="0" lvl="0" marL="114300" rtl="0" algn="l">
              <a:lnSpc>
                <a:spcPct val="115000"/>
              </a:lnSpc>
              <a:spcBef>
                <a:spcPts val="0"/>
              </a:spcBef>
              <a:spcAft>
                <a:spcPts val="0"/>
              </a:spcAft>
              <a:buSzPts val="1190"/>
              <a:buNone/>
            </a:pPr>
            <a:r>
              <a:rPr lang="en-US" sz="1300">
                <a:solidFill>
                  <a:srgbClr val="002060"/>
                </a:solidFill>
              </a:rPr>
              <a:t>Join the family WhatsApp group for your child’s class and find a time to talk to your child’s teacher or the centre principal about preparing your little one for their first day.</a:t>
            </a:r>
            <a:endParaRPr sz="1300">
              <a:solidFill>
                <a:srgbClr val="002060"/>
              </a:solidFill>
            </a:endParaRPr>
          </a:p>
          <a:p>
            <a:pPr indent="0" lvl="0" marL="114300" rtl="0" algn="l">
              <a:lnSpc>
                <a:spcPct val="115000"/>
              </a:lnSpc>
              <a:spcBef>
                <a:spcPts val="0"/>
              </a:spcBef>
              <a:spcAft>
                <a:spcPts val="0"/>
              </a:spcAft>
              <a:buSzPts val="1190"/>
              <a:buNone/>
            </a:pPr>
            <a:r>
              <a:t/>
            </a:r>
            <a:endParaRPr sz="1300">
              <a:solidFill>
                <a:srgbClr val="002060"/>
              </a:solidFill>
            </a:endParaRPr>
          </a:p>
          <a:p>
            <a:pPr indent="0" lvl="0" marL="114300" rtl="0" algn="l">
              <a:lnSpc>
                <a:spcPct val="115000"/>
              </a:lnSpc>
              <a:spcBef>
                <a:spcPts val="0"/>
              </a:spcBef>
              <a:spcAft>
                <a:spcPts val="0"/>
              </a:spcAft>
              <a:buSzPts val="1190"/>
              <a:buNone/>
            </a:pPr>
            <a:r>
              <a:rPr i="1" lang="en-US" sz="1700">
                <a:solidFill>
                  <a:srgbClr val="002060"/>
                </a:solidFill>
              </a:rPr>
              <a:t>Please note that no child may start until all the required steps of enrolment have been completed.</a:t>
            </a:r>
            <a:endParaRPr i="1" sz="1700">
              <a:solidFill>
                <a:srgbClr val="002060"/>
              </a:solidFill>
            </a:endParaRPr>
          </a:p>
          <a:p>
            <a:pPr indent="0" lvl="0" marL="114300" rtl="0" algn="l">
              <a:lnSpc>
                <a:spcPct val="115000"/>
              </a:lnSpc>
              <a:spcBef>
                <a:spcPts val="0"/>
              </a:spcBef>
              <a:spcAft>
                <a:spcPts val="0"/>
              </a:spcAft>
              <a:buSzPts val="1800"/>
              <a:buNone/>
            </a:pPr>
            <a:r>
              <a:t/>
            </a:r>
            <a:endParaRPr sz="1300">
              <a:solidFill>
                <a:srgbClr val="002060"/>
              </a:solidFill>
            </a:endParaRPr>
          </a:p>
          <a:p>
            <a:pPr indent="0" lvl="0" marL="114300" rtl="0" algn="l">
              <a:lnSpc>
                <a:spcPct val="115000"/>
              </a:lnSpc>
              <a:spcBef>
                <a:spcPts val="0"/>
              </a:spcBef>
              <a:spcAft>
                <a:spcPts val="0"/>
              </a:spcAft>
              <a:buSzPts val="1800"/>
              <a:buNone/>
            </a:pPr>
            <a:r>
              <a:t/>
            </a:r>
            <a:endParaRPr sz="1300"/>
          </a:p>
          <a:p>
            <a:pPr indent="0" lvl="0" marL="114300" rtl="0" algn="l">
              <a:lnSpc>
                <a:spcPct val="115000"/>
              </a:lnSpc>
              <a:spcBef>
                <a:spcPts val="0"/>
              </a:spcBef>
              <a:spcAft>
                <a:spcPts val="0"/>
              </a:spcAft>
              <a:buSzPts val="1800"/>
              <a:buNone/>
            </a:pPr>
            <a:r>
              <a:t/>
            </a:r>
            <a:endParaRPr sz="1300"/>
          </a:p>
        </p:txBody>
      </p:sp>
      <p:pic>
        <p:nvPicPr>
          <p:cNvPr id="89" name="Google Shape;89;g305c158a2a0_0_41"/>
          <p:cNvPicPr preferRelativeResize="0"/>
          <p:nvPr/>
        </p:nvPicPr>
        <p:blipFill rotWithShape="1">
          <a:blip r:embed="rId5">
            <a:alphaModFix/>
          </a:blip>
          <a:srcRect b="0" l="0" r="0" t="0"/>
          <a:stretch/>
        </p:blipFill>
        <p:spPr>
          <a:xfrm>
            <a:off x="581050" y="1107373"/>
            <a:ext cx="3448400" cy="5173873"/>
          </a:xfrm>
          <a:prstGeom prst="rect">
            <a:avLst/>
          </a:prstGeom>
          <a:noFill/>
          <a:ln cap="flat" cmpd="sng" w="76200">
            <a:solidFill>
              <a:schemeClr val="accent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g32ccc6d7b2a_0_51"/>
          <p:cNvSpPr txBox="1"/>
          <p:nvPr>
            <p:ph type="title"/>
          </p:nvPr>
        </p:nvSpPr>
        <p:spPr>
          <a:xfrm>
            <a:off x="313999" y="178043"/>
            <a:ext cx="11415300" cy="57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Important Dates</a:t>
            </a:r>
            <a:endParaRPr>
              <a:latin typeface="Comfortaa"/>
              <a:ea typeface="Comfortaa"/>
              <a:cs typeface="Comfortaa"/>
              <a:sym typeface="Comfortaa"/>
            </a:endParaRPr>
          </a:p>
        </p:txBody>
      </p:sp>
      <p:sp>
        <p:nvSpPr>
          <p:cNvPr id="95" name="Google Shape;95;g32ccc6d7b2a_0_51"/>
          <p:cNvSpPr txBox="1"/>
          <p:nvPr/>
        </p:nvSpPr>
        <p:spPr>
          <a:xfrm>
            <a:off x="152075" y="4832628"/>
            <a:ext cx="8255400" cy="1659900"/>
          </a:xfrm>
          <a:prstGeom prst="rect">
            <a:avLst/>
          </a:prstGeom>
          <a:noFill/>
          <a:ln>
            <a:noFill/>
          </a:ln>
        </p:spPr>
        <p:txBody>
          <a:bodyPr anchorCtr="0" anchor="t" bIns="45700" lIns="91425" spcFirstLastPara="1" rIns="91425" wrap="square" tIns="45700">
            <a:spAutoFit/>
          </a:bodyPr>
          <a:lstStyle/>
          <a:p>
            <a:pPr indent="0" lvl="0" marL="65405" marR="184785" rtl="0" algn="l">
              <a:lnSpc>
                <a:spcPct val="97000"/>
              </a:lnSpc>
              <a:spcBef>
                <a:spcPts val="0"/>
              </a:spcBef>
              <a:spcAft>
                <a:spcPts val="0"/>
              </a:spcAft>
              <a:buClr>
                <a:srgbClr val="000000"/>
              </a:buClr>
              <a:buSzPts val="1400"/>
              <a:buFont typeface="Arial"/>
              <a:buNone/>
            </a:pPr>
            <a:r>
              <a:rPr b="0" i="0" lang="en-US" sz="1500" u="none" cap="none" strike="noStrike">
                <a:solidFill>
                  <a:srgbClr val="002060"/>
                </a:solidFill>
                <a:latin typeface="Corbel"/>
                <a:ea typeface="Corbel"/>
                <a:cs typeface="Corbel"/>
                <a:sym typeface="Corbel"/>
              </a:rPr>
              <a:t>Earlybird Educare Centres are intended to serve working parents, and as such, they are open throughout the year and do not close during standard school holidays. We only close on public holidays and over the December Builders’ Break. We kindly ask that you ensure your child attends school as regularly as possible. </a:t>
            </a:r>
            <a:endParaRPr b="0" i="0" sz="1500" u="none" cap="none" strike="noStrike">
              <a:solidFill>
                <a:srgbClr val="002060"/>
              </a:solidFill>
              <a:latin typeface="Corbel"/>
              <a:ea typeface="Corbel"/>
              <a:cs typeface="Corbel"/>
              <a:sym typeface="Corbel"/>
            </a:endParaRPr>
          </a:p>
          <a:p>
            <a:pPr indent="0" lvl="0" marL="65405" marR="184785" rtl="0" algn="l">
              <a:lnSpc>
                <a:spcPct val="97000"/>
              </a:lnSpc>
              <a:spcBef>
                <a:spcPts val="0"/>
              </a:spcBef>
              <a:spcAft>
                <a:spcPts val="0"/>
              </a:spcAft>
              <a:buClr>
                <a:srgbClr val="000000"/>
              </a:buClr>
              <a:buSzPts val="1400"/>
              <a:buFont typeface="Arial"/>
              <a:buNone/>
            </a:pPr>
            <a:r>
              <a:rPr b="0" i="0" lang="en-US" sz="1500" u="none" cap="none" strike="noStrike">
                <a:solidFill>
                  <a:srgbClr val="002060"/>
                </a:solidFill>
                <a:latin typeface="Corbel"/>
                <a:ea typeface="Corbel"/>
                <a:cs typeface="Corbel"/>
                <a:sym typeface="Corbel"/>
              </a:rPr>
              <a:t> </a:t>
            </a:r>
            <a:endParaRPr b="0" i="0" sz="1500" u="none" cap="none" strike="noStrike">
              <a:solidFill>
                <a:srgbClr val="002060"/>
              </a:solidFill>
              <a:latin typeface="Corbel"/>
              <a:ea typeface="Corbel"/>
              <a:cs typeface="Corbel"/>
              <a:sym typeface="Corbel"/>
            </a:endParaRPr>
          </a:p>
          <a:p>
            <a:pPr indent="0" lvl="0" marL="65405" marR="379730" rtl="0" algn="l">
              <a:lnSpc>
                <a:spcPct val="97000"/>
              </a:lnSpc>
              <a:spcBef>
                <a:spcPts val="0"/>
              </a:spcBef>
              <a:spcAft>
                <a:spcPts val="0"/>
              </a:spcAft>
              <a:buClr>
                <a:srgbClr val="000000"/>
              </a:buClr>
              <a:buSzPts val="1400"/>
              <a:buFont typeface="Arial"/>
              <a:buNone/>
            </a:pPr>
            <a:r>
              <a:rPr b="0" i="0" lang="en-US" sz="1500" u="none" cap="none" strike="noStrike">
                <a:solidFill>
                  <a:schemeClr val="dk1"/>
                </a:solidFill>
                <a:latin typeface="Corbel"/>
                <a:ea typeface="Corbel"/>
                <a:cs typeface="Corbel"/>
                <a:sym typeface="Corbel"/>
              </a:rPr>
              <a:t>This year, Earlybird Educare  will close for the annual break at 17:00 on the afternoon of </a:t>
            </a:r>
            <a:r>
              <a:rPr b="1" i="0" lang="en-US" sz="1500" u="none" cap="none" strike="noStrike">
                <a:solidFill>
                  <a:schemeClr val="dk1"/>
                </a:solidFill>
                <a:latin typeface="Corbel"/>
                <a:ea typeface="Corbel"/>
                <a:cs typeface="Corbel"/>
                <a:sym typeface="Corbel"/>
              </a:rPr>
              <a:t>Friday, the 11th of December 2026,</a:t>
            </a:r>
            <a:r>
              <a:rPr b="0" i="0" lang="en-US" sz="1500" u="none" cap="none" strike="noStrike">
                <a:solidFill>
                  <a:schemeClr val="dk1"/>
                </a:solidFill>
                <a:latin typeface="Corbel"/>
                <a:ea typeface="Corbel"/>
                <a:cs typeface="Corbel"/>
                <a:sym typeface="Corbel"/>
              </a:rPr>
              <a:t> and will reopen on  </a:t>
            </a:r>
            <a:r>
              <a:rPr b="1" i="0" lang="en-US" sz="1500" u="none" cap="none" strike="noStrike">
                <a:solidFill>
                  <a:schemeClr val="dk1"/>
                </a:solidFill>
                <a:latin typeface="Corbel"/>
                <a:ea typeface="Corbel"/>
                <a:cs typeface="Corbel"/>
                <a:sym typeface="Corbel"/>
              </a:rPr>
              <a:t>Monday the 1</a:t>
            </a:r>
            <a:r>
              <a:rPr b="1" lang="en-US" sz="1500">
                <a:solidFill>
                  <a:schemeClr val="dk1"/>
                </a:solidFill>
                <a:latin typeface="Corbel"/>
                <a:ea typeface="Corbel"/>
                <a:cs typeface="Corbel"/>
                <a:sym typeface="Corbel"/>
              </a:rPr>
              <a:t>1</a:t>
            </a:r>
            <a:r>
              <a:rPr b="1" i="0" lang="en-US" sz="1500" u="none" cap="none" strike="noStrike">
                <a:solidFill>
                  <a:schemeClr val="dk1"/>
                </a:solidFill>
                <a:latin typeface="Corbel"/>
                <a:ea typeface="Corbel"/>
                <a:cs typeface="Corbel"/>
                <a:sym typeface="Corbel"/>
              </a:rPr>
              <a:t>th of January 2027 (TBC)</a:t>
            </a:r>
            <a:endParaRPr b="0" i="0" sz="1500" u="none" cap="none" strike="noStrike">
              <a:solidFill>
                <a:srgbClr val="002060"/>
              </a:solidFill>
              <a:latin typeface="Corbel"/>
              <a:ea typeface="Corbel"/>
              <a:cs typeface="Corbel"/>
              <a:sym typeface="Corbel"/>
            </a:endParaRPr>
          </a:p>
        </p:txBody>
      </p:sp>
      <p:sp>
        <p:nvSpPr>
          <p:cNvPr id="96" name="Google Shape;96;g32ccc6d7b2a_0_51"/>
          <p:cNvSpPr/>
          <p:nvPr/>
        </p:nvSpPr>
        <p:spPr>
          <a:xfrm>
            <a:off x="8245325" y="1017491"/>
            <a:ext cx="3575400" cy="49398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sp>
        <p:nvSpPr>
          <p:cNvPr id="97" name="Google Shape;97;g32ccc6d7b2a_0_51"/>
          <p:cNvSpPr txBox="1"/>
          <p:nvPr/>
        </p:nvSpPr>
        <p:spPr>
          <a:xfrm>
            <a:off x="8407400" y="5078500"/>
            <a:ext cx="3321900" cy="714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1" lang="en-US" sz="1600" u="none" cap="none" strike="noStrike">
                <a:solidFill>
                  <a:schemeClr val="lt1"/>
                </a:solidFill>
                <a:latin typeface="Corbel"/>
                <a:ea typeface="Corbel"/>
                <a:cs typeface="Corbel"/>
                <a:sym typeface="Corbel"/>
              </a:rPr>
              <a:t>Please look at our online calendar for more event information.</a:t>
            </a:r>
            <a:endParaRPr b="1" i="1" sz="1600" u="none" cap="none" strike="noStrike">
              <a:solidFill>
                <a:schemeClr val="lt1"/>
              </a:solidFill>
              <a:latin typeface="Corbel"/>
              <a:ea typeface="Corbel"/>
              <a:cs typeface="Corbel"/>
              <a:sym typeface="Corbel"/>
            </a:endParaRPr>
          </a:p>
        </p:txBody>
      </p:sp>
      <p:sp>
        <p:nvSpPr>
          <p:cNvPr id="98" name="Google Shape;98;g32ccc6d7b2a_0_51"/>
          <p:cNvSpPr txBox="1"/>
          <p:nvPr/>
        </p:nvSpPr>
        <p:spPr>
          <a:xfrm>
            <a:off x="152075" y="853000"/>
            <a:ext cx="8020500" cy="32748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12 January - 2 April	 		Block 1: All about me </a:t>
            </a:r>
            <a:endParaRPr b="0" i="0" sz="1500" u="none" cap="none" strike="noStrike">
              <a:solidFill>
                <a:srgbClr val="002060"/>
              </a:solidFill>
              <a:latin typeface="Corbel"/>
              <a:ea typeface="Corbel"/>
              <a:cs typeface="Corbel"/>
              <a:sym typeface="Corbel"/>
            </a:endParaRPr>
          </a:p>
          <a:p>
            <a:pPr indent="-323850" lvl="0" marL="4572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26 - 30 January 				 “I can” Observational Assessment Week</a:t>
            </a:r>
            <a:endParaRPr b="0" i="0" sz="1500" u="none" cap="none" strike="noStrike">
              <a:solidFill>
                <a:srgbClr val="002060"/>
              </a:solidFill>
              <a:latin typeface="Corbel"/>
              <a:ea typeface="Corbel"/>
              <a:cs typeface="Corbel"/>
              <a:sym typeface="Corbel"/>
            </a:endParaRPr>
          </a:p>
          <a:p>
            <a:pPr indent="-323850" lvl="0" marL="4572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2 - 6 February				Parent Information  and Introduction  Evenings </a:t>
            </a:r>
            <a:endParaRPr b="0" i="0" sz="1500" u="none" cap="none" strike="noStrike">
              <a:solidFill>
                <a:srgbClr val="002060"/>
              </a:solidFill>
              <a:latin typeface="Corbel"/>
              <a:ea typeface="Corbel"/>
              <a:cs typeface="Corbel"/>
              <a:sym typeface="Corbel"/>
            </a:endParaRPr>
          </a:p>
          <a:p>
            <a:pPr indent="-323850" lvl="0" marL="4572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30 March - 2 April				Parent-Teacher Conferences</a:t>
            </a:r>
            <a:endParaRPr b="0" i="0" sz="1500" u="none" cap="none" strike="noStrike">
              <a:solidFill>
                <a:srgbClr val="002060"/>
              </a:solidFill>
              <a:latin typeface="Corbel"/>
              <a:ea typeface="Corbel"/>
              <a:cs typeface="Corbel"/>
              <a:sym typeface="Corbel"/>
            </a:endParaRPr>
          </a:p>
          <a:p>
            <a:pPr indent="-323850" lvl="0" marL="4572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highlight>
                  <a:srgbClr val="FFFFFF"/>
                </a:highlight>
                <a:latin typeface="Corbel"/>
                <a:ea typeface="Corbel"/>
                <a:cs typeface="Corbel"/>
                <a:sym typeface="Corbel"/>
              </a:rPr>
              <a:t>7 April – 26  June			</a:t>
            </a:r>
            <a:r>
              <a:rPr b="0" i="0" lang="en-US" sz="1150" u="none" cap="none" strike="noStrike">
                <a:solidFill>
                  <a:srgbClr val="002060"/>
                </a:solidFill>
                <a:highlight>
                  <a:srgbClr val="FFFFFF"/>
                </a:highlight>
                <a:latin typeface="Arial"/>
                <a:ea typeface="Arial"/>
                <a:cs typeface="Arial"/>
                <a:sym typeface="Arial"/>
              </a:rPr>
              <a:t>	</a:t>
            </a:r>
            <a:r>
              <a:rPr b="0" i="0" lang="en-US" sz="1500" u="none" cap="none" strike="noStrike">
                <a:solidFill>
                  <a:srgbClr val="002060"/>
                </a:solidFill>
                <a:latin typeface="Corbel"/>
                <a:ea typeface="Corbel"/>
                <a:cs typeface="Corbel"/>
                <a:sym typeface="Corbel"/>
              </a:rPr>
              <a:t>Block 2: My Home and Community 				</a:t>
            </a:r>
            <a:endParaRPr b="0" i="0" sz="1500" u="none" cap="none" strike="noStrike">
              <a:solidFill>
                <a:srgbClr val="002060"/>
              </a:solidFill>
              <a:latin typeface="Corbel"/>
              <a:ea typeface="Corbel"/>
              <a:cs typeface="Corbel"/>
              <a:sym typeface="Corbel"/>
            </a:endParaRPr>
          </a:p>
          <a:p>
            <a:pPr indent="-323850" lvl="0" marL="4572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20 - 24 April 				“I can” Observational Assessment Week</a:t>
            </a:r>
            <a:endParaRPr b="0" i="0" sz="1500" u="none" cap="none" strike="noStrike">
              <a:solidFill>
                <a:srgbClr val="002060"/>
              </a:solidFill>
              <a:latin typeface="Corbel"/>
              <a:ea typeface="Corbel"/>
              <a:cs typeface="Corbel"/>
              <a:sym typeface="Corbel"/>
            </a:endParaRPr>
          </a:p>
          <a:p>
            <a:pPr indent="-323850" lvl="0" marL="4572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15- 19 June					Mid-Year Reports distributed </a:t>
            </a:r>
            <a:endParaRPr b="0" i="0" sz="1500" u="none" cap="none" strike="noStrike">
              <a:solidFill>
                <a:srgbClr val="002060"/>
              </a:solidFill>
              <a:latin typeface="Corbel"/>
              <a:ea typeface="Corbel"/>
              <a:cs typeface="Corbel"/>
              <a:sym typeface="Corbel"/>
            </a:endParaRPr>
          </a:p>
          <a:p>
            <a:pPr indent="-323850" lvl="0" marL="4572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29 June - 25 September		Block 3: Our Big Wide World</a:t>
            </a:r>
            <a:endParaRPr b="0" i="0" sz="1500" u="none" cap="none" strike="noStrike">
              <a:solidFill>
                <a:srgbClr val="002060"/>
              </a:solidFill>
              <a:latin typeface="Corbel"/>
              <a:ea typeface="Corbel"/>
              <a:cs typeface="Corbel"/>
              <a:sym typeface="Corbel"/>
            </a:endParaRPr>
          </a:p>
          <a:p>
            <a:pPr indent="-323850" lvl="0" marL="4572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20 - 24 July					“I can”  Observational Assessment Week</a:t>
            </a:r>
            <a:endParaRPr b="0" i="0" sz="1500" u="none" cap="none" strike="noStrike">
              <a:solidFill>
                <a:srgbClr val="002060"/>
              </a:solidFill>
              <a:latin typeface="Corbel"/>
              <a:ea typeface="Corbel"/>
              <a:cs typeface="Corbel"/>
              <a:sym typeface="Corbel"/>
            </a:endParaRPr>
          </a:p>
          <a:p>
            <a:pPr indent="-323850" lvl="0" marL="4572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28 September - 11 December	    	Block 4: Animals and Their Homes</a:t>
            </a:r>
            <a:endParaRPr b="0" i="0" sz="1500" u="none" cap="none" strike="noStrike">
              <a:solidFill>
                <a:srgbClr val="002060"/>
              </a:solidFill>
              <a:latin typeface="Corbel"/>
              <a:ea typeface="Corbel"/>
              <a:cs typeface="Corbel"/>
              <a:sym typeface="Corbel"/>
            </a:endParaRPr>
          </a:p>
          <a:p>
            <a:pPr indent="-323850" lvl="0" marL="4572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12 - 16 October		 		“I can”  Observational Assessment Week</a:t>
            </a:r>
            <a:endParaRPr b="0" i="0" sz="1500" u="none" cap="none" strike="noStrike">
              <a:solidFill>
                <a:srgbClr val="002060"/>
              </a:solidFill>
              <a:latin typeface="Corbel"/>
              <a:ea typeface="Corbel"/>
              <a:cs typeface="Corbel"/>
              <a:sym typeface="Corbel"/>
            </a:endParaRPr>
          </a:p>
          <a:p>
            <a:pPr indent="-323850" lvl="0" marL="457200" marR="0" rtl="0" algn="l">
              <a:lnSpc>
                <a:spcPct val="115000"/>
              </a:lnSpc>
              <a:spcBef>
                <a:spcPts val="0"/>
              </a:spcBef>
              <a:spcAft>
                <a:spcPts val="0"/>
              </a:spcAft>
              <a:buClr>
                <a:srgbClr val="002060"/>
              </a:buClr>
              <a:buSzPts val="1500"/>
              <a:buFont typeface="Corbel"/>
              <a:buChar char="●"/>
            </a:pPr>
            <a:r>
              <a:rPr b="0" i="0" lang="en-US" sz="1500" u="none" cap="none" strike="noStrike">
                <a:solidFill>
                  <a:srgbClr val="002060"/>
                </a:solidFill>
                <a:latin typeface="Corbel"/>
                <a:ea typeface="Corbel"/>
                <a:cs typeface="Corbel"/>
                <a:sym typeface="Corbel"/>
              </a:rPr>
              <a:t>7 - 11 December				End of Year Reports </a:t>
            </a:r>
            <a:r>
              <a:rPr b="0" i="0" lang="en-US" sz="1500" u="none" cap="none" strike="noStrike">
                <a:solidFill>
                  <a:schemeClr val="dk1"/>
                </a:solidFill>
                <a:latin typeface="Corbel"/>
                <a:ea typeface="Corbel"/>
                <a:cs typeface="Corbel"/>
                <a:sym typeface="Corbel"/>
              </a:rPr>
              <a:t>distributed </a:t>
            </a:r>
            <a:endParaRPr b="0" i="0" sz="15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2"/>
                </a:solidFill>
                <a:latin typeface="Corbel"/>
                <a:ea typeface="Corbel"/>
                <a:cs typeface="Corbel"/>
                <a:sym typeface="Corbel"/>
              </a:rPr>
              <a:t>Additional important dates and parent engagement events will be shared with you closer to the event, timeously, during the course of the year.</a:t>
            </a:r>
            <a:endParaRPr b="0" i="0" sz="1500" u="none" cap="none" strike="noStrike">
              <a:solidFill>
                <a:schemeClr val="dk2"/>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2"/>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2"/>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Corbel"/>
              <a:ea typeface="Corbel"/>
              <a:cs typeface="Corbel"/>
              <a:sym typeface="Corbel"/>
            </a:endParaRPr>
          </a:p>
          <a:p>
            <a:pPr indent="0" lvl="0" marL="45720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981A49"/>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981A49"/>
              </a:solidFill>
              <a:latin typeface="Corbel"/>
              <a:ea typeface="Corbel"/>
              <a:cs typeface="Corbel"/>
              <a:sym typeface="Corbel"/>
            </a:endParaRPr>
          </a:p>
        </p:txBody>
      </p:sp>
      <p:sp>
        <p:nvSpPr>
          <p:cNvPr id="99" name="Google Shape;99;g32ccc6d7b2a_0_51"/>
          <p:cNvSpPr txBox="1"/>
          <p:nvPr/>
        </p:nvSpPr>
        <p:spPr>
          <a:xfrm>
            <a:off x="8327175" y="1322050"/>
            <a:ext cx="3402000" cy="3829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US" sz="1600" u="sng" cap="none" strike="noStrike">
                <a:solidFill>
                  <a:srgbClr val="FFFFFF"/>
                </a:solidFill>
                <a:latin typeface="Corbel"/>
                <a:ea typeface="Corbel"/>
                <a:cs typeface="Corbel"/>
                <a:sym typeface="Corbel"/>
              </a:rPr>
              <a:t>PLEASE NOTE:</a:t>
            </a:r>
            <a:endParaRPr b="1" i="0" sz="1600" u="sng" cap="none" strike="noStrike">
              <a:solidFill>
                <a:srgbClr val="FFFFFF"/>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1600"/>
              <a:buFont typeface="Arial"/>
              <a:buNone/>
            </a:pPr>
            <a:r>
              <a:rPr b="1" i="1" lang="en-US" sz="1600" u="none" cap="none" strike="noStrike">
                <a:solidFill>
                  <a:srgbClr val="FFFFFF"/>
                </a:solidFill>
                <a:latin typeface="Corbel"/>
                <a:ea typeface="Corbel"/>
                <a:cs typeface="Corbel"/>
                <a:sym typeface="Corbel"/>
              </a:rPr>
              <a:t>Public holidays and closures in the year:</a:t>
            </a:r>
            <a:endParaRPr b="1" i="1" sz="1600" u="none" cap="none" strike="noStrike">
              <a:solidFill>
                <a:srgbClr val="FFFFFF"/>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rgbClr val="FFFFFF"/>
                </a:solidFill>
                <a:latin typeface="Corbel"/>
                <a:ea typeface="Corbel"/>
                <a:cs typeface="Corbel"/>
                <a:sym typeface="Corbel"/>
              </a:rPr>
              <a:t>21 March:</a:t>
            </a:r>
            <a:r>
              <a:rPr b="0" i="0" lang="en-US" sz="1600" u="none" cap="none" strike="noStrike">
                <a:solidFill>
                  <a:srgbClr val="FFFFFF"/>
                </a:solidFill>
                <a:latin typeface="Corbel"/>
                <a:ea typeface="Corbel"/>
                <a:cs typeface="Corbel"/>
                <a:sym typeface="Corbel"/>
              </a:rPr>
              <a:t> Human Rights Day (Saturday)</a:t>
            </a:r>
            <a:endParaRPr b="0" i="0" sz="1600" u="none" cap="none" strike="noStrike">
              <a:solidFill>
                <a:srgbClr val="FFFFFF"/>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rgbClr val="FFFFFF"/>
                </a:solidFill>
                <a:latin typeface="Corbel"/>
                <a:ea typeface="Corbel"/>
                <a:cs typeface="Corbel"/>
                <a:sym typeface="Corbel"/>
              </a:rPr>
              <a:t>3  - 6 April:</a:t>
            </a:r>
            <a:r>
              <a:rPr b="0" i="0" lang="en-US" sz="1600" u="none" cap="none" strike="noStrike">
                <a:solidFill>
                  <a:srgbClr val="FFFFFF"/>
                </a:solidFill>
                <a:latin typeface="Corbel"/>
                <a:ea typeface="Corbel"/>
                <a:cs typeface="Corbel"/>
                <a:sym typeface="Corbel"/>
              </a:rPr>
              <a:t> Easter weekend (Friday to Monday)</a:t>
            </a:r>
            <a:endParaRPr b="0" i="0" sz="1600" u="none" cap="none" strike="noStrike">
              <a:solidFill>
                <a:srgbClr val="FFFFFF"/>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rgbClr val="FFFFFF"/>
                </a:solidFill>
                <a:latin typeface="Corbel"/>
                <a:ea typeface="Corbel"/>
                <a:cs typeface="Corbel"/>
                <a:sym typeface="Corbel"/>
              </a:rPr>
              <a:t>27 April: </a:t>
            </a:r>
            <a:r>
              <a:rPr b="0" i="0" lang="en-US" sz="1600" u="none" cap="none" strike="noStrike">
                <a:solidFill>
                  <a:srgbClr val="FFFFFF"/>
                </a:solidFill>
                <a:latin typeface="Corbel"/>
                <a:ea typeface="Corbel"/>
                <a:cs typeface="Corbel"/>
                <a:sym typeface="Corbel"/>
              </a:rPr>
              <a:t>Freedom Day (Monday)</a:t>
            </a:r>
            <a:endParaRPr b="0" i="0" sz="1600" u="none" cap="none" strike="noStrike">
              <a:solidFill>
                <a:srgbClr val="FFFFFF"/>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rgbClr val="FFFFFF"/>
                </a:solidFill>
                <a:latin typeface="Corbel"/>
                <a:ea typeface="Corbel"/>
                <a:cs typeface="Corbel"/>
                <a:sym typeface="Corbel"/>
              </a:rPr>
              <a:t>1 May:</a:t>
            </a:r>
            <a:r>
              <a:rPr b="0" i="0" lang="en-US" sz="1600" u="none" cap="none" strike="noStrike">
                <a:solidFill>
                  <a:srgbClr val="FFFFFF"/>
                </a:solidFill>
                <a:latin typeface="Corbel"/>
                <a:ea typeface="Corbel"/>
                <a:cs typeface="Corbel"/>
                <a:sym typeface="Corbel"/>
              </a:rPr>
              <a:t> Workers’ Day (Monday)</a:t>
            </a:r>
            <a:endParaRPr b="0" i="0" sz="1600" u="none" cap="none" strike="noStrike">
              <a:solidFill>
                <a:srgbClr val="FFFFFF"/>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rgbClr val="FFFFFF"/>
                </a:solidFill>
                <a:latin typeface="Corbel"/>
                <a:ea typeface="Corbel"/>
                <a:cs typeface="Corbel"/>
                <a:sym typeface="Corbel"/>
                <a:extLst>
                  <a:ext uri="http://customooxmlschemas.google.com/">
                    <go:slidesCustomData xmlns:go="http://customooxmlschemas.google.com/" textRoundtripDataId="6"/>
                  </a:ext>
                </a:extLst>
              </a:rPr>
              <a:t>16 June:</a:t>
            </a:r>
            <a:r>
              <a:rPr b="0" i="0" lang="en-US" sz="1600" u="none" cap="none" strike="noStrike">
                <a:solidFill>
                  <a:srgbClr val="FFFFFF"/>
                </a:solidFill>
                <a:latin typeface="Corbel"/>
                <a:ea typeface="Corbel"/>
                <a:cs typeface="Corbel"/>
                <a:sym typeface="Corbel"/>
                <a:extLst>
                  <a:ext uri="http://customooxmlschemas.google.com/">
                    <go:slidesCustomData xmlns:go="http://customooxmlschemas.google.com/" textRoundtripDataId="7"/>
                  </a:ext>
                </a:extLst>
              </a:rPr>
              <a:t> Youth Day  (Tuesday)</a:t>
            </a:r>
            <a:endParaRPr b="0" i="0" sz="1600" u="none" cap="none" strike="noStrike">
              <a:solidFill>
                <a:srgbClr val="FFFFFF"/>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rgbClr val="FFFFFF"/>
                </a:solidFill>
                <a:latin typeface="Corbel"/>
                <a:ea typeface="Corbel"/>
                <a:cs typeface="Corbel"/>
                <a:sym typeface="Corbel"/>
              </a:rPr>
              <a:t>10 August</a:t>
            </a:r>
            <a:r>
              <a:rPr b="0" i="0" lang="en-US" sz="1600" u="none" cap="none" strike="noStrike">
                <a:solidFill>
                  <a:srgbClr val="FFFFFF"/>
                </a:solidFill>
                <a:latin typeface="Corbel"/>
                <a:ea typeface="Corbel"/>
                <a:cs typeface="Corbel"/>
                <a:sym typeface="Corbel"/>
              </a:rPr>
              <a:t>:  Women's day (Monday)</a:t>
            </a:r>
            <a:endParaRPr b="0" i="0" sz="1600" u="none" cap="none" strike="noStrike">
              <a:solidFill>
                <a:srgbClr val="FFFFFF"/>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rgbClr val="FFFFFF"/>
                </a:solidFill>
                <a:latin typeface="Corbel"/>
                <a:ea typeface="Corbel"/>
                <a:cs typeface="Corbel"/>
                <a:sym typeface="Corbel"/>
                <a:extLst>
                  <a:ext uri="http://customooxmlschemas.google.com/">
                    <go:slidesCustomData xmlns:go="http://customooxmlschemas.google.com/" textRoundtripDataId="8"/>
                  </a:ext>
                </a:extLst>
              </a:rPr>
              <a:t>24 September: </a:t>
            </a:r>
            <a:r>
              <a:rPr b="0" i="0" lang="en-US" sz="1600" u="none" cap="none" strike="noStrike">
                <a:solidFill>
                  <a:srgbClr val="FFFFFF"/>
                </a:solidFill>
                <a:latin typeface="Corbel"/>
                <a:ea typeface="Corbel"/>
                <a:cs typeface="Corbel"/>
                <a:sym typeface="Corbel"/>
                <a:extLst>
                  <a:ext uri="http://customooxmlschemas.google.com/">
                    <go:slidesCustomData xmlns:go="http://customooxmlschemas.google.com/" textRoundtripDataId="9"/>
                  </a:ext>
                </a:extLst>
              </a:rPr>
              <a:t>Heritage Day (Thursday)</a:t>
            </a:r>
            <a:endParaRPr b="0" i="0" sz="1600" u="none" cap="none" strike="noStrike">
              <a:solidFill>
                <a:srgbClr val="FFFFFF"/>
              </a:solidFill>
              <a:latin typeface="Corbel"/>
              <a:ea typeface="Corbel"/>
              <a:cs typeface="Corbel"/>
              <a:sym typeface="Corbe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g32ccc6d7b2a_0_105"/>
          <p:cNvSpPr txBox="1"/>
          <p:nvPr>
            <p:ph type="title"/>
          </p:nvPr>
        </p:nvSpPr>
        <p:spPr>
          <a:xfrm>
            <a:off x="280774" y="237543"/>
            <a:ext cx="11415300" cy="57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t>Contact details </a:t>
            </a:r>
            <a:endParaRPr>
              <a:latin typeface="Comfortaa"/>
              <a:ea typeface="Comfortaa"/>
              <a:cs typeface="Comfortaa"/>
              <a:sym typeface="Comfortaa"/>
            </a:endParaRPr>
          </a:p>
        </p:txBody>
      </p:sp>
      <p:sp>
        <p:nvSpPr>
          <p:cNvPr id="105" name="Google Shape;105;g32ccc6d7b2a_0_105"/>
          <p:cNvSpPr txBox="1"/>
          <p:nvPr>
            <p:ph idx="4294967295" type="subTitle"/>
          </p:nvPr>
        </p:nvSpPr>
        <p:spPr>
          <a:xfrm>
            <a:off x="55050" y="631925"/>
            <a:ext cx="12081900" cy="5457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981A49"/>
              </a:buClr>
              <a:buSzPts val="1800"/>
              <a:buFont typeface="Corbel"/>
              <a:buNone/>
            </a:pPr>
            <a:r>
              <a:rPr b="0" i="0" lang="en-US" sz="1800" u="none" cap="none" strike="noStrike">
                <a:solidFill>
                  <a:schemeClr val="dk1"/>
                </a:solidFill>
                <a:latin typeface="Corbel"/>
                <a:ea typeface="Corbel"/>
                <a:cs typeface="Corbel"/>
                <a:sym typeface="Corbel"/>
              </a:rPr>
              <a:t>.</a:t>
            </a:r>
            <a:endParaRPr b="0" i="0" sz="1700" u="none" cap="none" strike="noStrike">
              <a:solidFill>
                <a:schemeClr val="dk1"/>
              </a:solidFill>
              <a:latin typeface="Corbel"/>
              <a:ea typeface="Corbel"/>
              <a:cs typeface="Corbel"/>
              <a:sym typeface="Corbel"/>
            </a:endParaRPr>
          </a:p>
          <a:p>
            <a:pPr indent="0" lvl="0" marL="457200" marR="0" rtl="0" algn="ctr">
              <a:lnSpc>
                <a:spcPct val="115000"/>
              </a:lnSpc>
              <a:spcBef>
                <a:spcPts val="0"/>
              </a:spcBef>
              <a:spcAft>
                <a:spcPts val="0"/>
              </a:spcAft>
              <a:buClr>
                <a:srgbClr val="981A49"/>
              </a:buClr>
              <a:buSzPts val="1800"/>
              <a:buFont typeface="Corbel"/>
              <a:buNone/>
            </a:pPr>
            <a:r>
              <a:rPr b="0" i="0" lang="en-US" sz="1600" u="none" cap="none" strike="noStrike">
                <a:solidFill>
                  <a:schemeClr val="dk1"/>
                </a:solidFill>
                <a:latin typeface="Corbel"/>
                <a:ea typeface="Corbel"/>
                <a:cs typeface="Corbel"/>
                <a:sym typeface="Corbel"/>
              </a:rPr>
              <a:t>The parent's first point of contact will most likely be the class teacher. It is the responsibility of the teacher to report all concerns and queries to the Principal. By reporting each incident, the Principal has more background knowledge should the incident need escalation. If a teacher is unable to handle a situation, the Principal will be involved in order for there to be a resolution as soon as possible. In cases where the Principal cannot handle the incident, Earlybird management must be informed in order for a resolution to be found. </a:t>
            </a:r>
            <a:endParaRPr b="0" i="0" sz="1600" u="none" cap="none" strike="noStrike">
              <a:solidFill>
                <a:schemeClr val="dk1"/>
              </a:solidFill>
              <a:latin typeface="Corbel"/>
              <a:ea typeface="Corbel"/>
              <a:cs typeface="Corbel"/>
              <a:sym typeface="Corbel"/>
            </a:endParaRPr>
          </a:p>
          <a:p>
            <a:pPr indent="0" lvl="0" marL="457200" marR="0" rtl="0" algn="l">
              <a:lnSpc>
                <a:spcPct val="115000"/>
              </a:lnSpc>
              <a:spcBef>
                <a:spcPts val="0"/>
              </a:spcBef>
              <a:spcAft>
                <a:spcPts val="0"/>
              </a:spcAft>
              <a:buClr>
                <a:srgbClr val="981A49"/>
              </a:buClr>
              <a:buSzPts val="1800"/>
              <a:buFont typeface="Corbel"/>
              <a:buNone/>
            </a:pPr>
            <a:r>
              <a:t/>
            </a:r>
            <a:endParaRPr b="0" i="0" sz="1600" u="none" cap="none" strike="noStrike">
              <a:solidFill>
                <a:schemeClr val="dk1"/>
              </a:solidFill>
              <a:latin typeface="Corbel"/>
              <a:ea typeface="Corbel"/>
              <a:cs typeface="Corbel"/>
              <a:sym typeface="Corbel"/>
            </a:endParaRPr>
          </a:p>
          <a:p>
            <a:pPr indent="-342900" lvl="0" marL="457200" marR="0" rtl="0" algn="l">
              <a:lnSpc>
                <a:spcPct val="115000"/>
              </a:lnSpc>
              <a:spcBef>
                <a:spcPts val="0"/>
              </a:spcBef>
              <a:spcAft>
                <a:spcPts val="0"/>
              </a:spcAft>
              <a:buClr>
                <a:schemeClr val="dk1"/>
              </a:buClr>
              <a:buSzPts val="1800"/>
              <a:buFont typeface="Corbel"/>
              <a:buChar char="●"/>
            </a:pPr>
            <a:r>
              <a:rPr b="0" i="0" lang="en-US" sz="1700" u="none" cap="none" strike="noStrike">
                <a:solidFill>
                  <a:schemeClr val="dk1"/>
                </a:solidFill>
                <a:latin typeface="Corbel"/>
                <a:ea typeface="Corbel"/>
                <a:cs typeface="Corbel"/>
                <a:sym typeface="Corbel"/>
              </a:rPr>
              <a:t> </a:t>
            </a:r>
            <a:r>
              <a:rPr b="0" i="0" lang="en-US" sz="1600" u="none" cap="none" strike="noStrike">
                <a:solidFill>
                  <a:schemeClr val="dk1"/>
                </a:solidFill>
                <a:latin typeface="Corbel"/>
                <a:ea typeface="Corbel"/>
                <a:cs typeface="Corbel"/>
                <a:sym typeface="Corbel"/>
              </a:rPr>
              <a:t>In Centre:</a:t>
            </a:r>
            <a:endParaRPr b="0" i="0" sz="1600" u="none" cap="none" strike="noStrike">
              <a:solidFill>
                <a:schemeClr val="dk1"/>
              </a:solidFill>
              <a:latin typeface="Corbel"/>
              <a:ea typeface="Corbel"/>
              <a:cs typeface="Corbel"/>
              <a:sym typeface="Corbel"/>
            </a:endParaRPr>
          </a:p>
          <a:p>
            <a:pPr indent="-330200" lvl="1" marL="914400" marR="0" rtl="0" algn="l">
              <a:lnSpc>
                <a:spcPct val="115000"/>
              </a:lnSpc>
              <a:spcBef>
                <a:spcPts val="0"/>
              </a:spcBef>
              <a:spcAft>
                <a:spcPts val="0"/>
              </a:spcAft>
              <a:buClr>
                <a:schemeClr val="dk1"/>
              </a:buClr>
              <a:buSzPts val="1600"/>
              <a:buFont typeface="Corbel"/>
              <a:buChar char="○"/>
            </a:pPr>
            <a:r>
              <a:rPr b="0" i="0" lang="en-US" sz="1600" u="none" cap="none" strike="noStrike">
                <a:solidFill>
                  <a:schemeClr val="dk1"/>
                </a:solidFill>
                <a:latin typeface="Corbel"/>
                <a:ea typeface="Corbel"/>
                <a:cs typeface="Corbel"/>
                <a:sym typeface="Corbel"/>
                <a:extLst>
                  <a:ext uri="http://customooxmlschemas.google.com/">
                    <go:slidesCustomData xmlns:go="http://customooxmlschemas.google.com/" textRoundtripDataId="10"/>
                  </a:ext>
                </a:extLst>
              </a:rPr>
              <a:t>Principal Tablet: 060 659 0530</a:t>
            </a:r>
            <a:endParaRPr b="0" i="0" sz="1600" u="none" cap="none" strike="noStrike">
              <a:solidFill>
                <a:schemeClr val="dk1"/>
              </a:solidFill>
              <a:latin typeface="Corbel"/>
              <a:ea typeface="Corbel"/>
              <a:cs typeface="Corbel"/>
              <a:sym typeface="Corbel"/>
              <a:extLst>
                <a:ext uri="http://customooxmlschemas.google.com/">
                  <go:slidesCustomData xmlns:go="http://customooxmlschemas.google.com/" textRoundtripDataId="11"/>
                </a:ext>
              </a:extLst>
            </a:endParaRPr>
          </a:p>
          <a:p>
            <a:pPr indent="-330200" lvl="1" marL="914400" marR="0" rtl="0" algn="l">
              <a:lnSpc>
                <a:spcPct val="115000"/>
              </a:lnSpc>
              <a:spcBef>
                <a:spcPts val="0"/>
              </a:spcBef>
              <a:spcAft>
                <a:spcPts val="0"/>
              </a:spcAft>
              <a:buClr>
                <a:schemeClr val="dk1"/>
              </a:buClr>
              <a:buSzPts val="1600"/>
              <a:buFont typeface="Corbel"/>
              <a:buChar char="○"/>
            </a:pPr>
            <a:r>
              <a:rPr b="0" i="0" lang="en-US" sz="1600" u="none" cap="none" strike="noStrike">
                <a:solidFill>
                  <a:schemeClr val="dk1"/>
                </a:solidFill>
                <a:latin typeface="Corbel"/>
                <a:ea typeface="Corbel"/>
                <a:cs typeface="Corbel"/>
                <a:sym typeface="Corbel"/>
                <a:extLst>
                  <a:ext uri="http://customooxmlschemas.google.com/">
                    <go:slidesCustomData xmlns:go="http://customooxmlschemas.google.com/" textRoundtripDataId="12"/>
                  </a:ext>
                </a:extLst>
              </a:rPr>
              <a:t>Blue Group Tablet Number: 066 077 5283</a:t>
            </a:r>
            <a:endParaRPr b="0" i="0" sz="1600" u="none" cap="none" strike="noStrike">
              <a:solidFill>
                <a:schemeClr val="dk1"/>
              </a:solidFill>
              <a:latin typeface="Corbel"/>
              <a:ea typeface="Corbel"/>
              <a:cs typeface="Corbel"/>
              <a:sym typeface="Corbel"/>
              <a:extLst>
                <a:ext uri="http://customooxmlschemas.google.com/">
                  <go:slidesCustomData xmlns:go="http://customooxmlschemas.google.com/" textRoundtripDataId="13"/>
                </a:ext>
              </a:extLst>
            </a:endParaRPr>
          </a:p>
          <a:p>
            <a:pPr indent="-330200" lvl="1" marL="914400" marR="0" rtl="0" algn="l">
              <a:lnSpc>
                <a:spcPct val="115000"/>
              </a:lnSpc>
              <a:spcBef>
                <a:spcPts val="0"/>
              </a:spcBef>
              <a:spcAft>
                <a:spcPts val="0"/>
              </a:spcAft>
              <a:buClr>
                <a:schemeClr val="dk1"/>
              </a:buClr>
              <a:buSzPts val="1600"/>
              <a:buFont typeface="Corbel"/>
              <a:buChar char="○"/>
            </a:pPr>
            <a:r>
              <a:rPr b="0" i="0" lang="en-US" sz="1600" u="none" cap="none" strike="noStrike">
                <a:solidFill>
                  <a:schemeClr val="dk1"/>
                </a:solidFill>
                <a:latin typeface="Corbel"/>
                <a:ea typeface="Corbel"/>
                <a:cs typeface="Corbel"/>
                <a:sym typeface="Corbel"/>
                <a:extLst>
                  <a:ext uri="http://customooxmlschemas.google.com/">
                    <go:slidesCustomData xmlns:go="http://customooxmlschemas.google.com/" textRoundtripDataId="14"/>
                  </a:ext>
                </a:extLst>
              </a:rPr>
              <a:t>Green Group Tablet Number: 076 357 7154</a:t>
            </a:r>
            <a:endParaRPr b="0" i="0" sz="1600" u="none" cap="none" strike="noStrike">
              <a:solidFill>
                <a:schemeClr val="dk1"/>
              </a:solidFill>
              <a:latin typeface="Corbel"/>
              <a:ea typeface="Corbel"/>
              <a:cs typeface="Corbel"/>
              <a:sym typeface="Corbel"/>
              <a:extLst>
                <a:ext uri="http://customooxmlschemas.google.com/">
                  <go:slidesCustomData xmlns:go="http://customooxmlschemas.google.com/" textRoundtripDataId="15"/>
                </a:ext>
              </a:extLst>
            </a:endParaRPr>
          </a:p>
          <a:p>
            <a:pPr indent="-330200" lvl="1" marL="914400" marR="0" rtl="0" algn="l">
              <a:lnSpc>
                <a:spcPct val="115000"/>
              </a:lnSpc>
              <a:spcBef>
                <a:spcPts val="0"/>
              </a:spcBef>
              <a:spcAft>
                <a:spcPts val="0"/>
              </a:spcAft>
              <a:buClr>
                <a:schemeClr val="dk1"/>
              </a:buClr>
              <a:buSzPts val="1600"/>
              <a:buFont typeface="Corbel"/>
              <a:buChar char="○"/>
            </a:pPr>
            <a:r>
              <a:rPr b="0" i="0" lang="en-US" sz="1600" u="none" cap="none" strike="noStrike">
                <a:solidFill>
                  <a:schemeClr val="dk1"/>
                </a:solidFill>
                <a:latin typeface="Corbel"/>
                <a:ea typeface="Corbel"/>
                <a:cs typeface="Corbel"/>
                <a:sym typeface="Corbel"/>
                <a:extLst>
                  <a:ext uri="http://customooxmlschemas.google.com/">
                    <go:slidesCustomData xmlns:go="http://customooxmlschemas.google.com/" textRoundtripDataId="16"/>
                  </a:ext>
                </a:extLst>
              </a:rPr>
              <a:t>Yellow Group Tablet Number: 060 806 7288</a:t>
            </a:r>
            <a:endParaRPr b="0" i="0" sz="1600" u="none" cap="none" strike="noStrike">
              <a:solidFill>
                <a:schemeClr val="dk1"/>
              </a:solidFill>
              <a:latin typeface="Corbel"/>
              <a:ea typeface="Corbel"/>
              <a:cs typeface="Corbel"/>
              <a:sym typeface="Corbel"/>
              <a:extLst>
                <a:ext uri="http://customooxmlschemas.google.com/">
                  <go:slidesCustomData xmlns:go="http://customooxmlschemas.google.com/" textRoundtripDataId="17"/>
                </a:ext>
              </a:extLst>
            </a:endParaRPr>
          </a:p>
          <a:p>
            <a:pPr indent="-330200" lvl="1" marL="914400" marR="0" rtl="0" algn="l">
              <a:lnSpc>
                <a:spcPct val="115000"/>
              </a:lnSpc>
              <a:spcBef>
                <a:spcPts val="0"/>
              </a:spcBef>
              <a:spcAft>
                <a:spcPts val="0"/>
              </a:spcAft>
              <a:buClr>
                <a:schemeClr val="dk1"/>
              </a:buClr>
              <a:buSzPts val="1600"/>
              <a:buFont typeface="Corbel"/>
              <a:buChar char="○"/>
            </a:pPr>
            <a:r>
              <a:rPr b="0" i="0" lang="en-US" sz="1600" u="none" cap="none" strike="noStrike">
                <a:solidFill>
                  <a:schemeClr val="dk1"/>
                </a:solidFill>
                <a:latin typeface="Corbel"/>
                <a:ea typeface="Corbel"/>
                <a:cs typeface="Corbel"/>
                <a:sym typeface="Corbel"/>
                <a:extLst>
                  <a:ext uri="http://customooxmlschemas.google.com/">
                    <go:slidesCustomData xmlns:go="http://customooxmlschemas.google.com/" textRoundtripDataId="18"/>
                  </a:ext>
                </a:extLst>
              </a:rPr>
              <a:t>Red Group Tablet Number: 071 387 5865</a:t>
            </a:r>
            <a:endParaRPr b="0" i="0" sz="1600" u="none" cap="none" strike="noStrike">
              <a:solidFill>
                <a:schemeClr val="dk1"/>
              </a:solidFill>
              <a:latin typeface="Corbel"/>
              <a:ea typeface="Corbel"/>
              <a:cs typeface="Corbel"/>
              <a:sym typeface="Corbel"/>
              <a:extLst>
                <a:ext uri="http://customooxmlschemas.google.com/">
                  <go:slidesCustomData xmlns:go="http://customooxmlschemas.google.com/" textRoundtripDataId="19"/>
                </a:ext>
              </a:extLst>
            </a:endParaRPr>
          </a:p>
          <a:p>
            <a:pPr indent="-330200" lvl="1" marL="914400" marR="0" rtl="0" algn="l">
              <a:lnSpc>
                <a:spcPct val="115000"/>
              </a:lnSpc>
              <a:spcBef>
                <a:spcPts val="0"/>
              </a:spcBef>
              <a:spcAft>
                <a:spcPts val="0"/>
              </a:spcAft>
              <a:buClr>
                <a:schemeClr val="dk1"/>
              </a:buClr>
              <a:buSzPts val="1600"/>
              <a:buFont typeface="Corbel"/>
              <a:buChar char="○"/>
            </a:pPr>
            <a:r>
              <a:rPr b="0" i="0" lang="en-US" sz="1600" u="none" cap="none" strike="noStrike">
                <a:solidFill>
                  <a:schemeClr val="dk1"/>
                </a:solidFill>
                <a:latin typeface="Corbel"/>
                <a:ea typeface="Corbel"/>
                <a:cs typeface="Corbel"/>
                <a:sym typeface="Corbel"/>
                <a:extLst>
                  <a:ext uri="http://customooxmlschemas.google.com/">
                    <go:slidesCustomData xmlns:go="http://customooxmlschemas.google.com/" textRoundtripDataId="20"/>
                  </a:ext>
                </a:extLst>
              </a:rPr>
              <a:t>Orange Group 1  Tablet Number: </a:t>
            </a:r>
            <a:r>
              <a:rPr b="0" i="0" lang="en-US" sz="1600" u="none" cap="none" strike="noStrike">
                <a:solidFill>
                  <a:schemeClr val="dk1"/>
                </a:solidFill>
                <a:latin typeface="Corbel"/>
                <a:ea typeface="Corbel"/>
                <a:cs typeface="Corbel"/>
                <a:sym typeface="Corbel"/>
              </a:rPr>
              <a:t>063 3</a:t>
            </a:r>
            <a:r>
              <a:rPr lang="en-US" sz="1600">
                <a:solidFill>
                  <a:schemeClr val="dk1"/>
                </a:solidFill>
              </a:rPr>
              <a:t>15 9191</a:t>
            </a:r>
            <a:endParaRPr b="0" i="0" sz="1600" u="none" cap="none" strike="noStrike">
              <a:solidFill>
                <a:schemeClr val="dk1"/>
              </a:solidFill>
              <a:latin typeface="Corbel"/>
              <a:ea typeface="Corbel"/>
              <a:cs typeface="Corbel"/>
              <a:sym typeface="Corbel"/>
            </a:endParaRPr>
          </a:p>
          <a:p>
            <a:pPr indent="-330200" lvl="1" marL="914400" rtl="0" algn="l">
              <a:spcBef>
                <a:spcPts val="0"/>
              </a:spcBef>
              <a:spcAft>
                <a:spcPts val="0"/>
              </a:spcAft>
              <a:buClr>
                <a:schemeClr val="dk1"/>
              </a:buClr>
              <a:buSzPts val="1600"/>
              <a:buChar char="○"/>
            </a:pPr>
            <a:r>
              <a:rPr lang="en-US" sz="1600">
                <a:solidFill>
                  <a:schemeClr val="dk1"/>
                </a:solidFill>
                <a:extLst>
                  <a:ext uri="http://customooxmlschemas.google.com/">
                    <go:slidesCustomData xmlns:go="http://customooxmlschemas.google.com/" textRoundtripDataId="21"/>
                  </a:ext>
                </a:extLst>
              </a:rPr>
              <a:t>Orange Group 2  Tablet Number:</a:t>
            </a:r>
            <a:r>
              <a:rPr lang="en-US" sz="1600">
                <a:solidFill>
                  <a:schemeClr val="dk1"/>
                </a:solidFill>
              </a:rPr>
              <a:t> 064 786 3672</a:t>
            </a:r>
            <a:endParaRPr sz="1600">
              <a:solidFill>
                <a:schemeClr val="dk1"/>
              </a:solidFill>
            </a:endParaRPr>
          </a:p>
          <a:p>
            <a:pPr indent="0" lvl="0" marL="914400" marR="0" rtl="0" algn="l">
              <a:lnSpc>
                <a:spcPct val="115000"/>
              </a:lnSpc>
              <a:spcBef>
                <a:spcPts val="0"/>
              </a:spcBef>
              <a:spcAft>
                <a:spcPts val="0"/>
              </a:spcAft>
              <a:buClr>
                <a:srgbClr val="981A49"/>
              </a:buClr>
              <a:buSzPts val="1800"/>
              <a:buFont typeface="Corbel"/>
              <a:buNone/>
            </a:pPr>
            <a:r>
              <a:t/>
            </a:r>
            <a:endParaRPr b="0" i="0" sz="1600" u="none" cap="none" strike="noStrike">
              <a:solidFill>
                <a:schemeClr val="dk1"/>
              </a:solidFill>
              <a:latin typeface="Corbel"/>
              <a:ea typeface="Corbel"/>
              <a:cs typeface="Corbel"/>
              <a:sym typeface="Corbel"/>
            </a:endParaRPr>
          </a:p>
          <a:p>
            <a:pPr indent="-330200" lvl="0" marL="457200" marR="0" rtl="0" algn="l">
              <a:lnSpc>
                <a:spcPct val="115000"/>
              </a:lnSpc>
              <a:spcBef>
                <a:spcPts val="0"/>
              </a:spcBef>
              <a:spcAft>
                <a:spcPts val="0"/>
              </a:spcAft>
              <a:buClr>
                <a:schemeClr val="dk1"/>
              </a:buClr>
              <a:buSzPts val="1600"/>
              <a:buFont typeface="Corbel"/>
              <a:buChar char="●"/>
            </a:pPr>
            <a:r>
              <a:rPr b="0" i="0" lang="en-US" sz="1600" u="none" cap="none" strike="noStrike">
                <a:solidFill>
                  <a:schemeClr val="dk1"/>
                </a:solidFill>
                <a:latin typeface="Corbel"/>
                <a:ea typeface="Corbel"/>
                <a:cs typeface="Corbel"/>
                <a:sym typeface="Corbel"/>
              </a:rPr>
              <a:t>Central Support:</a:t>
            </a:r>
            <a:endParaRPr b="0" i="0" sz="1600" u="none" cap="none" strike="noStrike">
              <a:solidFill>
                <a:schemeClr val="dk1"/>
              </a:solidFill>
              <a:latin typeface="Corbel"/>
              <a:ea typeface="Corbel"/>
              <a:cs typeface="Corbel"/>
              <a:sym typeface="Corbel"/>
            </a:endParaRPr>
          </a:p>
          <a:p>
            <a:pPr indent="-330200" lvl="1" marL="914400" marR="0" rtl="0" algn="l">
              <a:lnSpc>
                <a:spcPct val="115000"/>
              </a:lnSpc>
              <a:spcBef>
                <a:spcPts val="0"/>
              </a:spcBef>
              <a:spcAft>
                <a:spcPts val="0"/>
              </a:spcAft>
              <a:buClr>
                <a:schemeClr val="dk1"/>
              </a:buClr>
              <a:buSzPts val="1600"/>
              <a:buFont typeface="Corbel"/>
              <a:buChar char="○"/>
            </a:pPr>
            <a:r>
              <a:rPr b="0" i="0" lang="en-US" sz="1600" u="none" cap="none" strike="noStrike">
                <a:solidFill>
                  <a:schemeClr val="dk1"/>
                </a:solidFill>
                <a:latin typeface="Corbel"/>
                <a:ea typeface="Corbel"/>
                <a:cs typeface="Corbel"/>
                <a:sym typeface="Corbel"/>
              </a:rPr>
              <a:t>Bernice (Head of Education): </a:t>
            </a:r>
            <a:r>
              <a:rPr b="0" i="0" lang="en-US" sz="1600" u="sng" cap="none" strike="noStrike">
                <a:solidFill>
                  <a:schemeClr val="hlink"/>
                </a:solidFill>
                <a:latin typeface="Corbel"/>
                <a:ea typeface="Corbel"/>
                <a:cs typeface="Corbel"/>
                <a:sym typeface="Corbel"/>
                <a:hlinkClick r:id="rId4"/>
              </a:rPr>
              <a:t>bernice@earlybirdeducare.co.za</a:t>
            </a:r>
            <a:r>
              <a:rPr b="0" i="0" lang="en-US" sz="1600" u="none" cap="none" strike="noStrike">
                <a:solidFill>
                  <a:schemeClr val="dk1"/>
                </a:solidFill>
                <a:latin typeface="Corbel"/>
                <a:ea typeface="Corbel"/>
                <a:cs typeface="Corbel"/>
                <a:sym typeface="Corbel"/>
              </a:rPr>
              <a:t> </a:t>
            </a:r>
            <a:endParaRPr b="0" i="0" sz="1600" u="none" cap="none" strike="noStrike">
              <a:solidFill>
                <a:schemeClr val="dk1"/>
              </a:solidFill>
              <a:latin typeface="Corbel"/>
              <a:ea typeface="Corbel"/>
              <a:cs typeface="Corbel"/>
              <a:sym typeface="Corbel"/>
            </a:endParaRPr>
          </a:p>
          <a:p>
            <a:pPr indent="-330200" lvl="1" marL="914400" marR="0" rtl="0" algn="l">
              <a:lnSpc>
                <a:spcPct val="115000"/>
              </a:lnSpc>
              <a:spcBef>
                <a:spcPts val="0"/>
              </a:spcBef>
              <a:spcAft>
                <a:spcPts val="0"/>
              </a:spcAft>
              <a:buClr>
                <a:schemeClr val="dk1"/>
              </a:buClr>
              <a:buSzPts val="1600"/>
              <a:buFont typeface="Corbel"/>
              <a:buChar char="○"/>
            </a:pPr>
            <a:r>
              <a:rPr b="0" i="0" lang="en-US" sz="1600" u="none" cap="none" strike="noStrike">
                <a:solidFill>
                  <a:schemeClr val="dk1"/>
                </a:solidFill>
                <a:latin typeface="Corbel"/>
                <a:ea typeface="Corbel"/>
                <a:cs typeface="Corbel"/>
                <a:sym typeface="Corbel"/>
              </a:rPr>
              <a:t>Mpho (Head of HR and Operations) </a:t>
            </a:r>
            <a:r>
              <a:rPr b="0" i="0" lang="en-US" sz="1600" u="sng" cap="none" strike="noStrike">
                <a:solidFill>
                  <a:schemeClr val="hlink"/>
                </a:solidFill>
                <a:latin typeface="Corbel"/>
                <a:ea typeface="Corbel"/>
                <a:cs typeface="Corbel"/>
                <a:sym typeface="Corbel"/>
                <a:hlinkClick r:id="rId5"/>
              </a:rPr>
              <a:t>mpho@earlybirdeducare.co.za</a:t>
            </a:r>
            <a:endParaRPr b="0" i="0" sz="1600" u="none" cap="none" strike="noStrike">
              <a:solidFill>
                <a:schemeClr val="dk1"/>
              </a:solidFill>
              <a:latin typeface="Corbel"/>
              <a:ea typeface="Corbel"/>
              <a:cs typeface="Corbel"/>
              <a:sym typeface="Corbel"/>
            </a:endParaRPr>
          </a:p>
          <a:p>
            <a:pPr indent="-330200" lvl="1" marL="914400" marR="0" rtl="0" algn="l">
              <a:lnSpc>
                <a:spcPct val="115000"/>
              </a:lnSpc>
              <a:spcBef>
                <a:spcPts val="0"/>
              </a:spcBef>
              <a:spcAft>
                <a:spcPts val="0"/>
              </a:spcAft>
              <a:buClr>
                <a:schemeClr val="dk1"/>
              </a:buClr>
              <a:buSzPts val="1600"/>
              <a:buFont typeface="Corbel"/>
              <a:buChar char="○"/>
            </a:pPr>
            <a:r>
              <a:rPr b="0" i="0" lang="en-US" sz="1600" u="none" cap="none" strike="noStrike">
                <a:solidFill>
                  <a:schemeClr val="dk1"/>
                </a:solidFill>
                <a:latin typeface="Corbel"/>
                <a:ea typeface="Corbel"/>
                <a:cs typeface="Corbel"/>
                <a:sym typeface="Corbel"/>
              </a:rPr>
              <a:t>Hlaka (Customer Accounts Manager): </a:t>
            </a:r>
            <a:r>
              <a:rPr b="0" i="0" lang="en-US" sz="1600" u="sng" cap="none" strike="noStrike">
                <a:solidFill>
                  <a:schemeClr val="hlink"/>
                </a:solidFill>
                <a:latin typeface="Corbel"/>
                <a:ea typeface="Corbel"/>
                <a:cs typeface="Corbel"/>
                <a:sym typeface="Corbel"/>
                <a:hlinkClick r:id="rId6"/>
              </a:rPr>
              <a:t>hlaka@earlybirdeducare.co.za</a:t>
            </a:r>
            <a:r>
              <a:rPr b="0" i="0" lang="en-US" sz="1600" u="none" cap="none" strike="noStrike">
                <a:solidFill>
                  <a:schemeClr val="dk1"/>
                </a:solidFill>
                <a:latin typeface="Corbel"/>
                <a:ea typeface="Corbel"/>
                <a:cs typeface="Corbel"/>
                <a:sym typeface="Corbel"/>
              </a:rPr>
              <a:t>  </a:t>
            </a:r>
            <a:endParaRPr b="0" i="0" sz="1700" u="none" cap="none" strike="noStrike">
              <a:solidFill>
                <a:schemeClr val="dk1"/>
              </a:solidFill>
              <a:latin typeface="Corbel"/>
              <a:ea typeface="Corbel"/>
              <a:cs typeface="Corbel"/>
              <a:sym typeface="Corbel"/>
            </a:endParaRPr>
          </a:p>
          <a:p>
            <a:pPr indent="0" lvl="0" marL="914400" marR="0" rtl="0" algn="l">
              <a:lnSpc>
                <a:spcPct val="115000"/>
              </a:lnSpc>
              <a:spcBef>
                <a:spcPts val="0"/>
              </a:spcBef>
              <a:spcAft>
                <a:spcPts val="0"/>
              </a:spcAft>
              <a:buClr>
                <a:srgbClr val="981A49"/>
              </a:buClr>
              <a:buSzPts val="1800"/>
              <a:buFont typeface="Corbel"/>
              <a:buNone/>
            </a:pPr>
            <a:r>
              <a:t/>
            </a:r>
            <a:endParaRPr b="0" i="0" sz="1600" u="none" cap="none" strike="noStrike">
              <a:solidFill>
                <a:schemeClr val="dk1"/>
              </a:solidFill>
              <a:latin typeface="Corbel"/>
              <a:ea typeface="Corbel"/>
              <a:cs typeface="Corbel"/>
              <a:sym typeface="Corbel"/>
            </a:endParaRPr>
          </a:p>
          <a:p>
            <a:pPr indent="0" lvl="0" marL="0" marR="0" rtl="0" algn="l">
              <a:lnSpc>
                <a:spcPct val="115000"/>
              </a:lnSpc>
              <a:spcBef>
                <a:spcPts val="0"/>
              </a:spcBef>
              <a:spcAft>
                <a:spcPts val="0"/>
              </a:spcAft>
              <a:buClr>
                <a:srgbClr val="981A49"/>
              </a:buClr>
              <a:buSzPts val="1800"/>
              <a:buFont typeface="Corbel"/>
              <a:buNone/>
            </a:pPr>
            <a:r>
              <a:t/>
            </a:r>
            <a:endParaRPr b="0" i="0" sz="1600" u="none" cap="none" strike="noStrike">
              <a:solidFill>
                <a:schemeClr val="dk1"/>
              </a:solidFill>
              <a:latin typeface="Corbel"/>
              <a:ea typeface="Corbel"/>
              <a:cs typeface="Corbel"/>
              <a:sym typeface="Corbel"/>
            </a:endParaRPr>
          </a:p>
        </p:txBody>
      </p:sp>
      <p:sp>
        <p:nvSpPr>
          <p:cNvPr id="106" name="Google Shape;106;g32ccc6d7b2a_0_105"/>
          <p:cNvSpPr/>
          <p:nvPr/>
        </p:nvSpPr>
        <p:spPr>
          <a:xfrm>
            <a:off x="8504325" y="2264975"/>
            <a:ext cx="3485400" cy="35709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sp>
        <p:nvSpPr>
          <p:cNvPr id="107" name="Google Shape;107;g32ccc6d7b2a_0_105"/>
          <p:cNvSpPr txBox="1"/>
          <p:nvPr/>
        </p:nvSpPr>
        <p:spPr>
          <a:xfrm>
            <a:off x="8614725" y="2378850"/>
            <a:ext cx="3375000" cy="3436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200"/>
              <a:buFont typeface="Arial"/>
              <a:buNone/>
            </a:pPr>
            <a:r>
              <a:rPr b="1" i="0" lang="en-US" sz="1900" u="none" cap="none" strike="noStrike">
                <a:solidFill>
                  <a:srgbClr val="FFFFFF"/>
                </a:solidFill>
                <a:latin typeface="Corbel"/>
                <a:ea typeface="Corbel"/>
                <a:cs typeface="Corbel"/>
                <a:sym typeface="Corbel"/>
              </a:rPr>
              <a:t>After Hours Emergencies:</a:t>
            </a:r>
            <a:endParaRPr b="1" i="0" sz="1900" u="none" cap="none" strike="noStrike">
              <a:solidFill>
                <a:srgbClr val="FFFFFF"/>
              </a:solidFill>
              <a:latin typeface="Corbel"/>
              <a:ea typeface="Corbel"/>
              <a:cs typeface="Corbel"/>
              <a:sym typeface="Corbel"/>
            </a:endParaRPr>
          </a:p>
          <a:p>
            <a:pPr indent="0" lvl="0" marL="0" marR="0" rtl="0" algn="l">
              <a:lnSpc>
                <a:spcPct val="115000"/>
              </a:lnSpc>
              <a:spcBef>
                <a:spcPts val="0"/>
              </a:spcBef>
              <a:spcAft>
                <a:spcPts val="0"/>
              </a:spcAft>
              <a:buClr>
                <a:srgbClr val="000000"/>
              </a:buClr>
              <a:buSzPts val="2200"/>
              <a:buFont typeface="Arial"/>
              <a:buNone/>
            </a:pPr>
            <a:r>
              <a:rPr b="1" i="0" lang="en-US" sz="1900" u="none" cap="none" strike="noStrike">
                <a:solidFill>
                  <a:srgbClr val="FFFFFF"/>
                </a:solidFill>
                <a:latin typeface="Corbel"/>
                <a:ea typeface="Corbel"/>
                <a:cs typeface="Corbel"/>
                <a:sym typeface="Corbel"/>
              </a:rPr>
              <a:t>083 566 2047</a:t>
            </a:r>
            <a:endParaRPr b="1" i="0" sz="1900" u="none" cap="none" strike="noStrike">
              <a:solidFill>
                <a:srgbClr val="FFFFFF"/>
              </a:solidFill>
              <a:latin typeface="Corbel"/>
              <a:ea typeface="Corbel"/>
              <a:cs typeface="Corbel"/>
              <a:sym typeface="Corbel"/>
            </a:endParaRPr>
          </a:p>
          <a:p>
            <a:pPr indent="0" lvl="0" marL="0" marR="0" rtl="0" algn="l">
              <a:lnSpc>
                <a:spcPct val="115000"/>
              </a:lnSpc>
              <a:spcBef>
                <a:spcPts val="1200"/>
              </a:spcBef>
              <a:spcAft>
                <a:spcPts val="0"/>
              </a:spcAft>
              <a:buClr>
                <a:srgbClr val="000000"/>
              </a:buClr>
              <a:buSzPts val="1300"/>
              <a:buFont typeface="Arial"/>
              <a:buNone/>
            </a:pPr>
            <a:r>
              <a:rPr b="0" i="0" lang="en-US" sz="1300" u="none" cap="none" strike="noStrike">
                <a:solidFill>
                  <a:schemeClr val="lt1"/>
                </a:solidFill>
                <a:latin typeface="Corbel"/>
                <a:ea typeface="Corbel"/>
                <a:cs typeface="Corbel"/>
                <a:sym typeface="Corbel"/>
              </a:rPr>
              <a:t>We would like to gently remind you that the emergency contact number provided is a </a:t>
            </a:r>
            <a:r>
              <a:rPr b="1" i="0" lang="en-US" sz="1300" u="none" cap="none" strike="noStrike">
                <a:solidFill>
                  <a:schemeClr val="lt1"/>
                </a:solidFill>
                <a:latin typeface="Corbel"/>
                <a:ea typeface="Corbel"/>
                <a:cs typeface="Corbel"/>
                <a:sym typeface="Corbel"/>
              </a:rPr>
              <a:t>personal line</a:t>
            </a:r>
            <a:r>
              <a:rPr b="0" i="0" lang="en-US" sz="1300" u="none" cap="none" strike="noStrike">
                <a:solidFill>
                  <a:schemeClr val="lt1"/>
                </a:solidFill>
                <a:latin typeface="Corbel"/>
                <a:ea typeface="Corbel"/>
                <a:cs typeface="Corbel"/>
                <a:sym typeface="Corbel"/>
              </a:rPr>
              <a:t>. We kindly ask that it only be used in true emergencies - situations that require and involve an immediate and urgent response and cannot wait until business hours.</a:t>
            </a:r>
            <a:endParaRPr b="0" i="0" sz="1300" u="none" cap="none" strike="noStrike">
              <a:solidFill>
                <a:schemeClr val="lt1"/>
              </a:solidFill>
              <a:latin typeface="Corbel"/>
              <a:ea typeface="Corbel"/>
              <a:cs typeface="Corbel"/>
              <a:sym typeface="Corbel"/>
            </a:endParaRPr>
          </a:p>
          <a:p>
            <a:pPr indent="0" lvl="0" marL="0" marR="0" rtl="0" algn="l">
              <a:lnSpc>
                <a:spcPct val="115000"/>
              </a:lnSpc>
              <a:spcBef>
                <a:spcPts val="1200"/>
              </a:spcBef>
              <a:spcAft>
                <a:spcPts val="1200"/>
              </a:spcAft>
              <a:buClr>
                <a:srgbClr val="000000"/>
              </a:buClr>
              <a:buSzPts val="1300"/>
              <a:buFont typeface="Arial"/>
              <a:buNone/>
            </a:pPr>
            <a:r>
              <a:rPr b="0" i="0" lang="en-US" sz="1300" u="none" cap="none" strike="noStrike">
                <a:solidFill>
                  <a:schemeClr val="lt1"/>
                </a:solidFill>
                <a:latin typeface="Corbel"/>
                <a:ea typeface="Corbel"/>
                <a:cs typeface="Corbel"/>
                <a:sym typeface="Corbel"/>
              </a:rPr>
              <a:t>For all other communication, please direct your queries to the Principal during school operating hours, where they will be able to assist you.</a:t>
            </a:r>
            <a:endParaRPr b="1" i="0" sz="1300" u="none" cap="none" strike="noStrike">
              <a:solidFill>
                <a:srgbClr val="FFFFFF"/>
              </a:solidFill>
              <a:latin typeface="Corbel"/>
              <a:ea typeface="Corbel"/>
              <a:cs typeface="Corbel"/>
              <a:sym typeface="Corbel"/>
            </a:endParaRPr>
          </a:p>
        </p:txBody>
      </p:sp>
      <p:sp>
        <p:nvSpPr>
          <p:cNvPr id="108" name="Google Shape;108;g32ccc6d7b2a_0_105"/>
          <p:cNvSpPr txBox="1"/>
          <p:nvPr/>
        </p:nvSpPr>
        <p:spPr>
          <a:xfrm>
            <a:off x="246744" y="5943422"/>
            <a:ext cx="106719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rgbClr val="002060"/>
                </a:solidFill>
                <a:latin typeface="Corbel"/>
                <a:ea typeface="Corbel"/>
                <a:cs typeface="Corbel"/>
                <a:sym typeface="Corbel"/>
              </a:rPr>
              <a:t>For regular updates on happenings  at  our educare centres, follow us on Facebook: </a:t>
            </a:r>
            <a:r>
              <a:rPr b="0" i="0" lang="en-US" sz="1500" u="sng" cap="none" strike="noStrike">
                <a:solidFill>
                  <a:srgbClr val="002060"/>
                </a:solidFill>
                <a:latin typeface="Corbel"/>
                <a:ea typeface="Corbel"/>
                <a:cs typeface="Corbel"/>
                <a:sym typeface="Corbel"/>
                <a:hlinkClick r:id="rId7">
                  <a:extLst>
                    <a:ext uri="{A12FA001-AC4F-418D-AE19-62706E023703}">
                      <ahyp:hlinkClr val="tx"/>
                    </a:ext>
                  </a:extLst>
                </a:hlinkClick>
              </a:rPr>
              <a:t>https://www.facebook.com/EarlybirdEducare/</a:t>
            </a:r>
            <a:endParaRPr b="0" i="0" sz="1500" u="none" cap="none" strike="noStrike">
              <a:solidFill>
                <a:srgbClr val="002060"/>
              </a:solidFill>
              <a:latin typeface="Corbel"/>
              <a:ea typeface="Corbel"/>
              <a:cs typeface="Corbel"/>
              <a:sym typeface="Corbe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61"/>
          <p:cNvSpPr txBox="1"/>
          <p:nvPr>
            <p:ph type="title"/>
          </p:nvPr>
        </p:nvSpPr>
        <p:spPr>
          <a:xfrm>
            <a:off x="313999" y="225668"/>
            <a:ext cx="11415357" cy="57370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a:latin typeface="Comfortaa"/>
                <a:ea typeface="Comfortaa"/>
                <a:cs typeface="Comfortaa"/>
                <a:sym typeface="Comfortaa"/>
              </a:rPr>
              <a:t>Our Central Support Team</a:t>
            </a:r>
            <a:endParaRPr>
              <a:latin typeface="Comfortaa"/>
              <a:ea typeface="Comfortaa"/>
              <a:cs typeface="Comfortaa"/>
              <a:sym typeface="Comfortaa"/>
            </a:endParaRPr>
          </a:p>
        </p:txBody>
      </p:sp>
      <p:sp>
        <p:nvSpPr>
          <p:cNvPr id="114" name="Google Shape;114;p61"/>
          <p:cNvSpPr txBox="1"/>
          <p:nvPr/>
        </p:nvSpPr>
        <p:spPr>
          <a:xfrm>
            <a:off x="4136075" y="1579403"/>
            <a:ext cx="3639300" cy="1396800"/>
          </a:xfrm>
          <a:prstGeom prst="rect">
            <a:avLst/>
          </a:prstGeom>
          <a:noFill/>
          <a:ln>
            <a:noFill/>
          </a:ln>
        </p:spPr>
        <p:txBody>
          <a:bodyPr anchorCtr="0" anchor="t" bIns="91425" lIns="91425" spcFirstLastPara="1" rIns="91425" wrap="square" tIns="91425">
            <a:noAutofit/>
          </a:bodyPr>
          <a:lstStyle/>
          <a:p>
            <a:pPr indent="0" lvl="0" marL="114300" marR="0" rtl="0" algn="ctr">
              <a:lnSpc>
                <a:spcPct val="115000"/>
              </a:lnSpc>
              <a:spcBef>
                <a:spcPts val="0"/>
              </a:spcBef>
              <a:spcAft>
                <a:spcPts val="0"/>
              </a:spcAft>
              <a:buClr>
                <a:srgbClr val="000000"/>
              </a:buClr>
              <a:buSzPts val="3600"/>
              <a:buFont typeface="Arial"/>
              <a:buNone/>
            </a:pPr>
            <a:r>
              <a:rPr b="1" i="0" lang="en-US" sz="3600" u="none" cap="none" strike="noStrike">
                <a:solidFill>
                  <a:srgbClr val="981A49"/>
                </a:solidFill>
                <a:latin typeface="Corbel"/>
                <a:ea typeface="Corbel"/>
                <a:cs typeface="Corbel"/>
                <a:sym typeface="Corbel"/>
              </a:rPr>
              <a:t>We’re here for you!</a:t>
            </a:r>
            <a:endParaRPr b="1" i="0" sz="3400" u="none" cap="none" strike="noStrike">
              <a:solidFill>
                <a:srgbClr val="981A49"/>
              </a:solidFill>
              <a:latin typeface="Corbel"/>
              <a:ea typeface="Corbel"/>
              <a:cs typeface="Corbel"/>
              <a:sym typeface="Corbel"/>
            </a:endParaRPr>
          </a:p>
        </p:txBody>
      </p:sp>
      <p:sp>
        <p:nvSpPr>
          <p:cNvPr id="115" name="Google Shape;115;p61"/>
          <p:cNvSpPr txBox="1"/>
          <p:nvPr/>
        </p:nvSpPr>
        <p:spPr>
          <a:xfrm>
            <a:off x="869617" y="1086802"/>
            <a:ext cx="14991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2060"/>
                </a:solidFill>
                <a:latin typeface="Corbel"/>
                <a:ea typeface="Corbel"/>
                <a:cs typeface="Corbel"/>
                <a:sym typeface="Corbel"/>
              </a:rPr>
              <a:t>Megan Blair</a:t>
            </a:r>
            <a:endParaRPr b="1" i="0" sz="1300" u="none" cap="none" strike="noStrike">
              <a:solidFill>
                <a:srgbClr val="002060"/>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2060"/>
                </a:solidFill>
                <a:latin typeface="Corbel"/>
                <a:ea typeface="Corbel"/>
                <a:cs typeface="Corbel"/>
                <a:sym typeface="Corbel"/>
              </a:rPr>
              <a:t> </a:t>
            </a:r>
            <a:r>
              <a:rPr b="0" i="1" lang="en-US" sz="1300" u="none" cap="none" strike="noStrike">
                <a:solidFill>
                  <a:srgbClr val="002060"/>
                </a:solidFill>
                <a:latin typeface="Corbel"/>
                <a:ea typeface="Corbel"/>
                <a:cs typeface="Corbel"/>
                <a:sym typeface="Corbel"/>
              </a:rPr>
              <a:t>CEO</a:t>
            </a:r>
            <a:endParaRPr b="0" i="1" sz="1300" u="none" cap="none" strike="noStrike">
              <a:solidFill>
                <a:srgbClr val="002060"/>
              </a:solidFill>
              <a:latin typeface="Corbel"/>
              <a:ea typeface="Corbel"/>
              <a:cs typeface="Corbel"/>
              <a:sym typeface="Corbel"/>
            </a:endParaRPr>
          </a:p>
        </p:txBody>
      </p:sp>
      <p:pic>
        <p:nvPicPr>
          <p:cNvPr id="116" name="Google Shape;116;p61"/>
          <p:cNvPicPr preferRelativeResize="0"/>
          <p:nvPr/>
        </p:nvPicPr>
        <p:blipFill rotWithShape="1">
          <a:blip r:embed="rId3">
            <a:alphaModFix/>
          </a:blip>
          <a:srcRect b="0" l="0" r="0" t="0"/>
          <a:stretch/>
        </p:blipFill>
        <p:spPr>
          <a:xfrm>
            <a:off x="2337734" y="1086788"/>
            <a:ext cx="1402073" cy="2103624"/>
          </a:xfrm>
          <a:prstGeom prst="rect">
            <a:avLst/>
          </a:prstGeom>
          <a:noFill/>
          <a:ln cap="flat" cmpd="sng" w="38100">
            <a:solidFill>
              <a:srgbClr val="981A49"/>
            </a:solidFill>
            <a:prstDash val="solid"/>
            <a:round/>
            <a:headEnd len="sm" w="sm" type="none"/>
            <a:tailEnd len="sm" w="sm" type="none"/>
          </a:ln>
        </p:spPr>
      </p:pic>
      <p:pic>
        <p:nvPicPr>
          <p:cNvPr id="117" name="Google Shape;117;p61"/>
          <p:cNvPicPr preferRelativeResize="0"/>
          <p:nvPr/>
        </p:nvPicPr>
        <p:blipFill rotWithShape="1">
          <a:blip r:embed="rId4">
            <a:alphaModFix/>
          </a:blip>
          <a:srcRect b="0" l="0" r="0" t="0"/>
          <a:stretch/>
        </p:blipFill>
        <p:spPr>
          <a:xfrm>
            <a:off x="8128012" y="1086793"/>
            <a:ext cx="1402073" cy="2103619"/>
          </a:xfrm>
          <a:prstGeom prst="rect">
            <a:avLst/>
          </a:prstGeom>
          <a:noFill/>
          <a:ln cap="flat" cmpd="sng" w="38100">
            <a:solidFill>
              <a:srgbClr val="F04E37"/>
            </a:solidFill>
            <a:prstDash val="solid"/>
            <a:round/>
            <a:headEnd len="sm" w="sm" type="none"/>
            <a:tailEnd len="sm" w="sm" type="none"/>
          </a:ln>
        </p:spPr>
      </p:pic>
      <p:sp>
        <p:nvSpPr>
          <p:cNvPr id="118" name="Google Shape;118;p61"/>
          <p:cNvSpPr txBox="1"/>
          <p:nvPr/>
        </p:nvSpPr>
        <p:spPr>
          <a:xfrm>
            <a:off x="9531257" y="1086800"/>
            <a:ext cx="15777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2060"/>
                </a:solidFill>
                <a:latin typeface="Corbel"/>
                <a:ea typeface="Corbel"/>
                <a:cs typeface="Corbel"/>
                <a:sym typeface="Corbel"/>
              </a:rPr>
              <a:t>James Munnik</a:t>
            </a:r>
            <a:endParaRPr b="1" i="0" sz="1300" u="none" cap="none" strike="noStrike">
              <a:solidFill>
                <a:srgbClr val="002060"/>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2060"/>
                </a:solidFill>
                <a:latin typeface="Corbel"/>
                <a:ea typeface="Corbel"/>
                <a:cs typeface="Corbel"/>
                <a:sym typeface="Corbel"/>
              </a:rPr>
              <a:t> </a:t>
            </a:r>
            <a:r>
              <a:rPr b="0" i="1" lang="en-US" sz="1300" u="none" cap="none" strike="noStrike">
                <a:solidFill>
                  <a:srgbClr val="002060"/>
                </a:solidFill>
                <a:latin typeface="Corbel"/>
                <a:ea typeface="Corbel"/>
                <a:cs typeface="Corbel"/>
                <a:sym typeface="Corbel"/>
              </a:rPr>
              <a:t>CFO</a:t>
            </a:r>
            <a:endParaRPr b="0" i="1" sz="1300" u="none" cap="none" strike="noStrike">
              <a:solidFill>
                <a:srgbClr val="002060"/>
              </a:solidFill>
              <a:latin typeface="Corbel"/>
              <a:ea typeface="Corbel"/>
              <a:cs typeface="Corbel"/>
              <a:sym typeface="Corbel"/>
            </a:endParaRPr>
          </a:p>
        </p:txBody>
      </p:sp>
      <p:pic>
        <p:nvPicPr>
          <p:cNvPr id="119" name="Google Shape;119;p61"/>
          <p:cNvPicPr preferRelativeResize="0"/>
          <p:nvPr/>
        </p:nvPicPr>
        <p:blipFill rotWithShape="1">
          <a:blip r:embed="rId5">
            <a:alphaModFix/>
          </a:blip>
          <a:srcRect b="0" l="0" r="0" t="0"/>
          <a:stretch/>
        </p:blipFill>
        <p:spPr>
          <a:xfrm>
            <a:off x="860740" y="3530807"/>
            <a:ext cx="1402076" cy="2102088"/>
          </a:xfrm>
          <a:prstGeom prst="rect">
            <a:avLst/>
          </a:prstGeom>
          <a:noFill/>
          <a:ln cap="flat" cmpd="sng" w="38100">
            <a:solidFill>
              <a:srgbClr val="0095CD"/>
            </a:solidFill>
            <a:prstDash val="solid"/>
            <a:round/>
            <a:headEnd len="sm" w="sm" type="none"/>
            <a:tailEnd len="sm" w="sm" type="none"/>
          </a:ln>
        </p:spPr>
      </p:pic>
      <p:sp>
        <p:nvSpPr>
          <p:cNvPr id="120" name="Google Shape;120;p61"/>
          <p:cNvSpPr txBox="1"/>
          <p:nvPr/>
        </p:nvSpPr>
        <p:spPr>
          <a:xfrm>
            <a:off x="686790" y="5651084"/>
            <a:ext cx="15777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2060"/>
                </a:solidFill>
                <a:latin typeface="Corbel"/>
                <a:ea typeface="Corbel"/>
                <a:cs typeface="Corbel"/>
                <a:sym typeface="Corbel"/>
              </a:rPr>
              <a:t>Mpho Mlanegni</a:t>
            </a:r>
            <a:endParaRPr b="1" i="0" sz="1300" u="none" cap="none" strike="noStrike">
              <a:solidFill>
                <a:srgbClr val="002060"/>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2060"/>
                </a:solidFill>
                <a:latin typeface="Corbel"/>
                <a:ea typeface="Corbel"/>
                <a:cs typeface="Corbel"/>
                <a:sym typeface="Corbel"/>
              </a:rPr>
              <a:t> </a:t>
            </a:r>
            <a:r>
              <a:rPr b="0" i="1" lang="en-US" sz="1300" u="none" cap="none" strike="noStrike">
                <a:solidFill>
                  <a:srgbClr val="002060"/>
                </a:solidFill>
                <a:latin typeface="Corbel"/>
                <a:ea typeface="Corbel"/>
                <a:cs typeface="Corbel"/>
                <a:sym typeface="Corbel"/>
              </a:rPr>
              <a:t>Head of HR and Ops</a:t>
            </a:r>
            <a:endParaRPr b="0" i="1" sz="1300" u="none" cap="none" strike="noStrike">
              <a:solidFill>
                <a:srgbClr val="002060"/>
              </a:solidFill>
              <a:latin typeface="Corbel"/>
              <a:ea typeface="Corbel"/>
              <a:cs typeface="Corbel"/>
              <a:sym typeface="Corbel"/>
            </a:endParaRPr>
          </a:p>
        </p:txBody>
      </p:sp>
      <p:pic>
        <p:nvPicPr>
          <p:cNvPr id="121" name="Google Shape;121;p61"/>
          <p:cNvPicPr preferRelativeResize="0"/>
          <p:nvPr/>
        </p:nvPicPr>
        <p:blipFill rotWithShape="1">
          <a:blip r:embed="rId6">
            <a:alphaModFix/>
          </a:blip>
          <a:srcRect b="0" l="0" r="0" t="0"/>
          <a:stretch/>
        </p:blipFill>
        <p:spPr>
          <a:xfrm>
            <a:off x="3887278" y="3503556"/>
            <a:ext cx="1402076" cy="2102067"/>
          </a:xfrm>
          <a:prstGeom prst="rect">
            <a:avLst/>
          </a:prstGeom>
          <a:noFill/>
          <a:ln cap="flat" cmpd="sng" w="38100">
            <a:solidFill>
              <a:srgbClr val="F04E37"/>
            </a:solidFill>
            <a:prstDash val="solid"/>
            <a:round/>
            <a:headEnd len="sm" w="sm" type="none"/>
            <a:tailEnd len="sm" w="sm" type="none"/>
          </a:ln>
        </p:spPr>
      </p:pic>
      <p:sp>
        <p:nvSpPr>
          <p:cNvPr id="122" name="Google Shape;122;p61"/>
          <p:cNvSpPr txBox="1"/>
          <p:nvPr/>
        </p:nvSpPr>
        <p:spPr>
          <a:xfrm>
            <a:off x="3838775" y="5664906"/>
            <a:ext cx="14991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2060"/>
                </a:solidFill>
                <a:latin typeface="Corbel"/>
                <a:ea typeface="Corbel"/>
                <a:cs typeface="Corbel"/>
                <a:sym typeface="Corbel"/>
              </a:rPr>
              <a:t>Bernice McKee</a:t>
            </a:r>
            <a:endParaRPr b="1" i="0" sz="1300" u="none" cap="none" strike="noStrike">
              <a:solidFill>
                <a:srgbClr val="002060"/>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100"/>
              <a:buFont typeface="Arial"/>
              <a:buNone/>
            </a:pPr>
            <a:r>
              <a:rPr b="0" i="1" lang="en-US" sz="1300" u="none" cap="none" strike="noStrike">
                <a:solidFill>
                  <a:srgbClr val="002060"/>
                </a:solidFill>
                <a:latin typeface="Corbel"/>
                <a:ea typeface="Corbel"/>
                <a:cs typeface="Corbel"/>
                <a:sym typeface="Corbel"/>
              </a:rPr>
              <a:t>Head of Education</a:t>
            </a:r>
            <a:endParaRPr b="0" i="1" sz="1300" u="none" cap="none" strike="noStrike">
              <a:solidFill>
                <a:srgbClr val="002060"/>
              </a:solidFill>
              <a:latin typeface="Corbel"/>
              <a:ea typeface="Corbel"/>
              <a:cs typeface="Corbel"/>
              <a:sym typeface="Corbel"/>
            </a:endParaRPr>
          </a:p>
        </p:txBody>
      </p:sp>
      <p:sp>
        <p:nvSpPr>
          <p:cNvPr id="123" name="Google Shape;123;p61"/>
          <p:cNvSpPr txBox="1"/>
          <p:nvPr/>
        </p:nvSpPr>
        <p:spPr>
          <a:xfrm>
            <a:off x="6509895" y="5681235"/>
            <a:ext cx="15777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2060"/>
                </a:solidFill>
                <a:latin typeface="Corbel"/>
                <a:ea typeface="Corbel"/>
                <a:cs typeface="Corbel"/>
                <a:sym typeface="Corbel"/>
              </a:rPr>
              <a:t>Tshego Mokgobo</a:t>
            </a:r>
            <a:endParaRPr b="1" i="0" sz="1300" u="none" cap="none" strike="noStrike">
              <a:solidFill>
                <a:srgbClr val="002060"/>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2060"/>
                </a:solidFill>
                <a:latin typeface="Corbel"/>
                <a:ea typeface="Corbel"/>
                <a:cs typeface="Corbel"/>
                <a:sym typeface="Corbel"/>
              </a:rPr>
              <a:t> </a:t>
            </a:r>
            <a:r>
              <a:rPr b="0" i="1" lang="en-US" sz="1300" u="none" cap="none" strike="noStrike">
                <a:solidFill>
                  <a:srgbClr val="002060"/>
                </a:solidFill>
                <a:latin typeface="Corbel"/>
                <a:ea typeface="Corbel"/>
                <a:cs typeface="Corbel"/>
                <a:sym typeface="Corbel"/>
              </a:rPr>
              <a:t>Finance Manager </a:t>
            </a:r>
            <a:endParaRPr b="0" i="1" sz="1300" u="none" cap="none" strike="noStrike">
              <a:solidFill>
                <a:srgbClr val="002060"/>
              </a:solidFill>
              <a:latin typeface="Corbel"/>
              <a:ea typeface="Corbel"/>
              <a:cs typeface="Corbel"/>
              <a:sym typeface="Corbel"/>
            </a:endParaRPr>
          </a:p>
        </p:txBody>
      </p:sp>
      <p:pic>
        <p:nvPicPr>
          <p:cNvPr id="124" name="Google Shape;124;p61"/>
          <p:cNvPicPr preferRelativeResize="0"/>
          <p:nvPr/>
        </p:nvPicPr>
        <p:blipFill rotWithShape="1">
          <a:blip r:embed="rId7">
            <a:alphaModFix/>
          </a:blip>
          <a:srcRect b="0" l="0" r="0" t="0"/>
          <a:stretch/>
        </p:blipFill>
        <p:spPr>
          <a:xfrm>
            <a:off x="6597716" y="3429016"/>
            <a:ext cx="1402049" cy="2102031"/>
          </a:xfrm>
          <a:prstGeom prst="rect">
            <a:avLst/>
          </a:prstGeom>
          <a:noFill/>
          <a:ln cap="flat" cmpd="sng" w="38100">
            <a:solidFill>
              <a:srgbClr val="FEC232"/>
            </a:solidFill>
            <a:prstDash val="solid"/>
            <a:round/>
            <a:headEnd len="sm" w="sm" type="none"/>
            <a:tailEnd len="sm" w="sm" type="none"/>
          </a:ln>
        </p:spPr>
      </p:pic>
      <p:pic>
        <p:nvPicPr>
          <p:cNvPr id="125" name="Google Shape;125;p61"/>
          <p:cNvPicPr preferRelativeResize="0"/>
          <p:nvPr/>
        </p:nvPicPr>
        <p:blipFill rotWithShape="1">
          <a:blip r:embed="rId8">
            <a:alphaModFix/>
          </a:blip>
          <a:srcRect b="0" l="0" r="0" t="0"/>
          <a:stretch/>
        </p:blipFill>
        <p:spPr>
          <a:xfrm>
            <a:off x="9672750" y="3428200"/>
            <a:ext cx="1402051" cy="2103674"/>
          </a:xfrm>
          <a:prstGeom prst="rect">
            <a:avLst/>
          </a:prstGeom>
          <a:noFill/>
          <a:ln cap="flat" cmpd="sng" w="38100">
            <a:solidFill>
              <a:srgbClr val="981A49"/>
            </a:solidFill>
            <a:prstDash val="solid"/>
            <a:round/>
            <a:headEnd len="sm" w="sm" type="none"/>
            <a:tailEnd len="sm" w="sm" type="none"/>
          </a:ln>
        </p:spPr>
      </p:pic>
      <p:sp>
        <p:nvSpPr>
          <p:cNvPr id="126" name="Google Shape;126;p61"/>
          <p:cNvSpPr txBox="1"/>
          <p:nvPr/>
        </p:nvSpPr>
        <p:spPr>
          <a:xfrm>
            <a:off x="9508425" y="5581175"/>
            <a:ext cx="1730700" cy="692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2060"/>
                </a:solidFill>
                <a:latin typeface="Corbel"/>
                <a:ea typeface="Corbel"/>
                <a:cs typeface="Corbel"/>
                <a:sym typeface="Corbel"/>
              </a:rPr>
              <a:t>Hlaka Zungu</a:t>
            </a:r>
            <a:endParaRPr b="1" i="0" sz="1300" u="none" cap="none" strike="noStrike">
              <a:solidFill>
                <a:srgbClr val="002060"/>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2060"/>
                </a:solidFill>
                <a:latin typeface="Corbel"/>
                <a:ea typeface="Corbel"/>
                <a:cs typeface="Corbel"/>
                <a:sym typeface="Corbel"/>
              </a:rPr>
              <a:t> </a:t>
            </a:r>
            <a:r>
              <a:rPr b="0" i="1" lang="en-US" sz="1300" u="none" cap="none" strike="noStrike">
                <a:solidFill>
                  <a:srgbClr val="002060"/>
                </a:solidFill>
                <a:latin typeface="Corbel"/>
                <a:ea typeface="Corbel"/>
                <a:cs typeface="Corbel"/>
                <a:sym typeface="Corbel"/>
              </a:rPr>
              <a:t>Customer Accounts Manager</a:t>
            </a:r>
            <a:endParaRPr b="0" i="1" sz="1300" u="none" cap="none" strike="noStrike">
              <a:solidFill>
                <a:srgbClr val="002060"/>
              </a:solidFill>
              <a:latin typeface="Corbel"/>
              <a:ea typeface="Corbel"/>
              <a:cs typeface="Corbel"/>
              <a:sym typeface="Corbe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30103e1b730_1_9"/>
          <p:cNvSpPr txBox="1"/>
          <p:nvPr>
            <p:ph type="ctrTitle"/>
          </p:nvPr>
        </p:nvSpPr>
        <p:spPr>
          <a:xfrm>
            <a:off x="415650" y="262713"/>
            <a:ext cx="11360700" cy="1453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6900"/>
              <a:buNone/>
            </a:pPr>
            <a:r>
              <a:rPr lang="en-US"/>
              <a:t>Centre staff</a:t>
            </a:r>
            <a:endParaRPr/>
          </a:p>
        </p:txBody>
      </p:sp>
      <p:sp>
        <p:nvSpPr>
          <p:cNvPr id="132" name="Google Shape;132;g30103e1b730_1_9"/>
          <p:cNvSpPr txBox="1"/>
          <p:nvPr>
            <p:ph idx="1" type="subTitle"/>
          </p:nvPr>
        </p:nvSpPr>
        <p:spPr>
          <a:xfrm>
            <a:off x="415650" y="115237"/>
            <a:ext cx="11360700" cy="75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700"/>
              <a:buNone/>
            </a:pPr>
            <a:r>
              <a:rPr lang="en-US" sz="3600">
                <a:solidFill>
                  <a:srgbClr val="F04E37"/>
                </a:solidFill>
              </a:rPr>
              <a:t>Meet the Team</a:t>
            </a:r>
            <a:endParaRPr sz="3600">
              <a:solidFill>
                <a:srgbClr val="F04E37"/>
              </a:solidFill>
            </a:endParaRPr>
          </a:p>
          <a:p>
            <a:pPr indent="0" lvl="0" marL="0" rtl="0" algn="ctr">
              <a:lnSpc>
                <a:spcPct val="100000"/>
              </a:lnSpc>
              <a:spcBef>
                <a:spcPts val="0"/>
              </a:spcBef>
              <a:spcAft>
                <a:spcPts val="0"/>
              </a:spcAft>
              <a:buSzPts val="3700"/>
              <a:buNone/>
            </a:pPr>
            <a:r>
              <a:t/>
            </a:r>
            <a:endParaRPr sz="3600">
              <a:solidFill>
                <a:srgbClr val="F04E37"/>
              </a:solidFill>
            </a:endParaRPr>
          </a:p>
        </p:txBody>
      </p:sp>
      <p:sp>
        <p:nvSpPr>
          <p:cNvPr id="133" name="Google Shape;133;g30103e1b730_1_9"/>
          <p:cNvSpPr txBox="1"/>
          <p:nvPr/>
        </p:nvSpPr>
        <p:spPr>
          <a:xfrm>
            <a:off x="721062" y="5233040"/>
            <a:ext cx="1521000" cy="896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981A49"/>
                </a:solidFill>
                <a:latin typeface="Comfortaa"/>
                <a:ea typeface="Comfortaa"/>
                <a:cs typeface="Comfortaa"/>
                <a:sym typeface="Comfortaa"/>
              </a:rPr>
              <a:t>Principal Sonika </a:t>
            </a:r>
            <a:endParaRPr b="0" i="0" sz="2000" u="none" cap="none" strike="noStrike">
              <a:solidFill>
                <a:srgbClr val="981A49"/>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200"/>
              <a:buFont typeface="Arial"/>
              <a:buNone/>
            </a:pPr>
            <a:r>
              <a:t/>
            </a:r>
            <a:endParaRPr b="0" i="0" sz="200" u="none" cap="none" strike="noStrike">
              <a:solidFill>
                <a:srgbClr val="000000"/>
              </a:solidFill>
              <a:latin typeface="Arial"/>
              <a:ea typeface="Arial"/>
              <a:cs typeface="Arial"/>
              <a:sym typeface="Arial"/>
            </a:endParaRPr>
          </a:p>
        </p:txBody>
      </p:sp>
      <p:sp>
        <p:nvSpPr>
          <p:cNvPr id="134" name="Google Shape;134;g30103e1b730_1_9"/>
          <p:cNvSpPr txBox="1"/>
          <p:nvPr/>
        </p:nvSpPr>
        <p:spPr>
          <a:xfrm>
            <a:off x="4371598" y="5233040"/>
            <a:ext cx="3231900" cy="12045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981A49"/>
                </a:solidFill>
                <a:latin typeface="Comfortaa"/>
                <a:ea typeface="Comfortaa"/>
                <a:cs typeface="Comfortaa"/>
                <a:sym typeface="Comfortaa"/>
              </a:rPr>
              <a:t>Custodians</a:t>
            </a:r>
            <a:endParaRPr b="1" i="0" sz="2000" u="none" cap="none" strike="noStrike">
              <a:solidFill>
                <a:srgbClr val="981A49"/>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1" lang="en-US" sz="2000">
                <a:solidFill>
                  <a:srgbClr val="981A49"/>
                </a:solidFill>
                <a:latin typeface="Comfortaa"/>
                <a:ea typeface="Comfortaa"/>
                <a:cs typeface="Comfortaa"/>
                <a:sym typeface="Comfortaa"/>
              </a:rPr>
              <a:t>Teacher Amanda </a:t>
            </a:r>
            <a:endParaRPr b="1" sz="2000">
              <a:solidFill>
                <a:srgbClr val="981A49"/>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1" lang="en-US" sz="2000">
                <a:solidFill>
                  <a:srgbClr val="981A49"/>
                </a:solidFill>
                <a:latin typeface="Comfortaa"/>
                <a:ea typeface="Comfortaa"/>
                <a:cs typeface="Comfortaa"/>
                <a:sym typeface="Comfortaa"/>
              </a:rPr>
              <a:t>Teacher Morgan</a:t>
            </a:r>
            <a:r>
              <a:rPr b="1" i="0" lang="en-US" sz="2000" u="none" cap="none" strike="noStrike">
                <a:solidFill>
                  <a:srgbClr val="981A49"/>
                </a:solidFill>
                <a:latin typeface="Comfortaa"/>
                <a:ea typeface="Comfortaa"/>
                <a:cs typeface="Comfortaa"/>
                <a:sym typeface="Comfortaa"/>
              </a:rPr>
              <a:t> </a:t>
            </a:r>
            <a:endParaRPr b="1" i="0" sz="2000" u="none" cap="none" strike="noStrike">
              <a:solidFill>
                <a:srgbClr val="981A49"/>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
              <a:buFont typeface="Arial"/>
              <a:buNone/>
            </a:pPr>
            <a:r>
              <a:t/>
            </a:r>
            <a:endParaRPr b="0" i="0" sz="200" u="none" cap="none" strike="noStrike">
              <a:solidFill>
                <a:srgbClr val="000000"/>
              </a:solidFill>
              <a:latin typeface="Arial"/>
              <a:ea typeface="Arial"/>
              <a:cs typeface="Arial"/>
              <a:sym typeface="Arial"/>
            </a:endParaRPr>
          </a:p>
        </p:txBody>
      </p:sp>
      <p:pic>
        <p:nvPicPr>
          <p:cNvPr id="135" name="Google Shape;135;g30103e1b730_1_9"/>
          <p:cNvPicPr preferRelativeResize="0"/>
          <p:nvPr/>
        </p:nvPicPr>
        <p:blipFill>
          <a:blip r:embed="rId3">
            <a:alphaModFix/>
          </a:blip>
          <a:stretch>
            <a:fillRect/>
          </a:stretch>
        </p:blipFill>
        <p:spPr>
          <a:xfrm>
            <a:off x="205513" y="1600200"/>
            <a:ext cx="2468881" cy="3657600"/>
          </a:xfrm>
          <a:prstGeom prst="rect">
            <a:avLst/>
          </a:prstGeom>
          <a:noFill/>
          <a:ln>
            <a:noFill/>
          </a:ln>
        </p:spPr>
      </p:pic>
      <p:pic>
        <p:nvPicPr>
          <p:cNvPr id="136" name="Google Shape;136;g30103e1b730_1_9"/>
          <p:cNvPicPr preferRelativeResize="0"/>
          <p:nvPr/>
        </p:nvPicPr>
        <p:blipFill>
          <a:blip r:embed="rId4">
            <a:alphaModFix/>
          </a:blip>
          <a:stretch>
            <a:fillRect/>
          </a:stretch>
        </p:blipFill>
        <p:spPr>
          <a:xfrm>
            <a:off x="6027129" y="1622280"/>
            <a:ext cx="2468881" cy="3657600"/>
          </a:xfrm>
          <a:prstGeom prst="rect">
            <a:avLst/>
          </a:prstGeom>
          <a:noFill/>
          <a:ln>
            <a:noFill/>
          </a:ln>
        </p:spPr>
      </p:pic>
      <p:sp>
        <p:nvSpPr>
          <p:cNvPr id="137" name="Google Shape;137;g30103e1b730_1_9"/>
          <p:cNvSpPr txBox="1"/>
          <p:nvPr/>
        </p:nvSpPr>
        <p:spPr>
          <a:xfrm>
            <a:off x="8911237" y="5228865"/>
            <a:ext cx="2743200" cy="896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981A49"/>
                </a:solidFill>
                <a:latin typeface="Comfortaa"/>
                <a:ea typeface="Comfortaa"/>
                <a:cs typeface="Comfortaa"/>
                <a:sym typeface="Comfortaa"/>
              </a:rPr>
              <a:t>FMS</a:t>
            </a:r>
            <a:r>
              <a:rPr b="1" i="0" lang="en-US" sz="2000" u="none" cap="none" strike="noStrike">
                <a:solidFill>
                  <a:srgbClr val="981A49"/>
                </a:solidFill>
                <a:latin typeface="Comfortaa"/>
                <a:ea typeface="Comfortaa"/>
                <a:cs typeface="Comfortaa"/>
                <a:sym typeface="Comfortaa"/>
              </a:rPr>
              <a:t> </a:t>
            </a:r>
            <a:endParaRPr b="1" i="0" sz="2000" u="none" cap="none" strike="noStrike">
              <a:solidFill>
                <a:srgbClr val="981A49"/>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1" lang="en-US" sz="2000">
                <a:solidFill>
                  <a:srgbClr val="981A49"/>
                </a:solidFill>
                <a:latin typeface="Comfortaa"/>
                <a:ea typeface="Comfortaa"/>
                <a:cs typeface="Comfortaa"/>
                <a:sym typeface="Comfortaa"/>
              </a:rPr>
              <a:t>Teacher Thulani</a:t>
            </a:r>
            <a:endParaRPr b="1" sz="2000">
              <a:solidFill>
                <a:srgbClr val="981A49"/>
              </a:solidFill>
              <a:latin typeface="Comfortaa"/>
              <a:ea typeface="Comfortaa"/>
              <a:cs typeface="Comfortaa"/>
              <a:sym typeface="Comfortaa"/>
            </a:endParaRPr>
          </a:p>
          <a:p>
            <a:pPr indent="0" lvl="0" marL="0" marR="0" rtl="0" algn="r">
              <a:lnSpc>
                <a:spcPct val="100000"/>
              </a:lnSpc>
              <a:spcBef>
                <a:spcPts val="0"/>
              </a:spcBef>
              <a:spcAft>
                <a:spcPts val="0"/>
              </a:spcAft>
              <a:buClr>
                <a:srgbClr val="000000"/>
              </a:buClr>
              <a:buSzPts val="200"/>
              <a:buFont typeface="Arial"/>
              <a:buNone/>
            </a:pPr>
            <a:r>
              <a:t/>
            </a:r>
            <a:endParaRPr b="0" i="0" sz="200" u="none" cap="none" strike="noStrike">
              <a:solidFill>
                <a:srgbClr val="000000"/>
              </a:solidFill>
              <a:latin typeface="Arial"/>
              <a:ea typeface="Arial"/>
              <a:cs typeface="Arial"/>
              <a:sym typeface="Arial"/>
            </a:endParaRPr>
          </a:p>
        </p:txBody>
      </p:sp>
      <p:pic>
        <p:nvPicPr>
          <p:cNvPr id="138" name="Google Shape;138;g30103e1b730_1_9"/>
          <p:cNvPicPr preferRelativeResize="0"/>
          <p:nvPr/>
        </p:nvPicPr>
        <p:blipFill>
          <a:blip r:embed="rId5">
            <a:alphaModFix/>
          </a:blip>
          <a:stretch>
            <a:fillRect/>
          </a:stretch>
        </p:blipFill>
        <p:spPr>
          <a:xfrm>
            <a:off x="3116320" y="1622275"/>
            <a:ext cx="2468880" cy="3657600"/>
          </a:xfrm>
          <a:prstGeom prst="rect">
            <a:avLst/>
          </a:prstGeom>
          <a:noFill/>
          <a:ln>
            <a:noFill/>
          </a:ln>
        </p:spPr>
      </p:pic>
      <p:pic>
        <p:nvPicPr>
          <p:cNvPr id="139" name="Google Shape;139;g30103e1b730_1_9"/>
          <p:cNvPicPr preferRelativeResize="0"/>
          <p:nvPr/>
        </p:nvPicPr>
        <p:blipFill>
          <a:blip r:embed="rId6">
            <a:alphaModFix/>
          </a:blip>
          <a:stretch>
            <a:fillRect/>
          </a:stretch>
        </p:blipFill>
        <p:spPr>
          <a:xfrm>
            <a:off x="8937930" y="1622283"/>
            <a:ext cx="2468880" cy="36576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Earlybird Educare@Work">
  <a:themeElements>
    <a:clrScheme name="EARLYBIRD CI">
      <a:dk1>
        <a:srgbClr val="002060"/>
      </a:dk1>
      <a:lt1>
        <a:srgbClr val="FFFFFF"/>
      </a:lt1>
      <a:dk2>
        <a:srgbClr val="981A49"/>
      </a:dk2>
      <a:lt2>
        <a:srgbClr val="959595"/>
      </a:lt2>
      <a:accent1>
        <a:srgbClr val="0095CD"/>
      </a:accent1>
      <a:accent2>
        <a:srgbClr val="F04E37"/>
      </a:accent2>
      <a:accent3>
        <a:srgbClr val="FEC232"/>
      </a:accent3>
      <a:accent4>
        <a:srgbClr val="5FBA49"/>
      </a:accent4>
      <a:accent5>
        <a:srgbClr val="FFDF8F"/>
      </a:accent5>
      <a:accent6>
        <a:srgbClr val="F48070"/>
      </a:accent6>
      <a:hlink>
        <a:srgbClr val="21C5FF"/>
      </a:hlink>
      <a:folHlink>
        <a:srgbClr val="E254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2019-07-31T06:31:50Z</dcterms:created>
  <dc:creator>Meg Blair</dc:creator>
</cp:coreProperties>
</file>